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4" r:id="rId3"/>
    <p:sldId id="263" r:id="rId4"/>
    <p:sldId id="256" r:id="rId5"/>
    <p:sldId id="260" r:id="rId6"/>
    <p:sldId id="261" r:id="rId7"/>
    <p:sldId id="262" r:id="rId8"/>
    <p:sldId id="267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51" d="100"/>
          <a:sy n="51" d="100"/>
        </p:scale>
        <p:origin x="-123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6D8DC-1A36-4718-A46D-4E968D7695DA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C76521F-D607-4207-9EB5-96FBE4D0CE7C}">
      <dgm:prSet phldrT="[Texto]" custT="1"/>
      <dgm:spPr/>
      <dgm:t>
        <a:bodyPr/>
        <a:lstStyle/>
        <a:p>
          <a:pPr algn="ctr"/>
          <a:r>
            <a:rPr lang="es-ES" sz="1400" u="sng" smtClean="0"/>
            <a:t>Eje 1</a:t>
          </a:r>
          <a:endParaRPr lang="es-ES" sz="1400" u="sng" dirty="0"/>
        </a:p>
      </dgm:t>
    </dgm:pt>
    <dgm:pt modelId="{5D1435ED-3EBC-4CC3-820D-AC99F3D56755}" type="parTrans" cxnId="{AB4CBF8E-4F70-41F9-92E9-7A1C6A091199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9A79913F-577C-4FF1-963D-A6FD4E053802}" type="sibTrans" cxnId="{AB4CBF8E-4F70-41F9-92E9-7A1C6A091199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CAE4955B-9358-49E0-A15F-173AF13D7624}">
      <dgm:prSet phldrT="[Texto]" custT="1"/>
      <dgm:spPr/>
      <dgm:t>
        <a:bodyPr/>
        <a:lstStyle/>
        <a:p>
          <a:pPr algn="l"/>
          <a:r>
            <a:rPr lang="es-ES_tradnl" sz="1400" dirty="0" smtClean="0"/>
            <a:t>Reducir los factores de riesgo para las personas, en condición previa de vulnerabilidad y exclusión social, afectadas por desastres.</a:t>
          </a:r>
          <a:endParaRPr lang="es-ES" sz="1400" dirty="0"/>
        </a:p>
      </dgm:t>
    </dgm:pt>
    <dgm:pt modelId="{D2523E90-743C-4C5E-B467-733A24D2DA10}" type="parTrans" cxnId="{541F1724-1DC6-42F4-98FC-4AB797D94DA2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8333A144-4BA6-40CA-A4C6-51089ED034C3}" type="sibTrans" cxnId="{541F1724-1DC6-42F4-98FC-4AB797D94DA2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52E21E2A-380A-4121-B246-4DEDA350232E}">
      <dgm:prSet phldrT="[Texto]" custT="1"/>
      <dgm:spPr/>
      <dgm:t>
        <a:bodyPr/>
        <a:lstStyle/>
        <a:p>
          <a:r>
            <a:rPr lang="es-ES" sz="1400" smtClean="0"/>
            <a:t>Eje 2</a:t>
          </a:r>
          <a:endParaRPr lang="es-ES" sz="1400" dirty="0"/>
        </a:p>
      </dgm:t>
    </dgm:pt>
    <dgm:pt modelId="{AE6139CB-61E2-4B29-8C61-B2CEA037E291}" type="parTrans" cxnId="{5F27CD07-847B-450B-BAAA-D258BFC40B97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E57C5104-7EE4-4711-AF57-6C94B64F36E1}" type="sibTrans" cxnId="{5F27CD07-847B-450B-BAAA-D258BFC40B97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D97527B7-A29C-4ABA-9C16-DC96E2621323}">
      <dgm:prSet phldrT="[Texto]" custT="1"/>
      <dgm:spPr/>
      <dgm:t>
        <a:bodyPr/>
        <a:lstStyle/>
        <a:p>
          <a:r>
            <a:rPr lang="es-ES_tradnl" sz="1400" smtClean="0"/>
            <a:t>Actores sociales y económicos, en todos los ámbitos del territorio y los sectores de actividad nacional, consolidan prácticas y compromisos de gestión del riesgo.</a:t>
          </a:r>
          <a:endParaRPr lang="es-ES" sz="1400" dirty="0"/>
        </a:p>
      </dgm:t>
    </dgm:pt>
    <dgm:pt modelId="{91878341-FC31-4F4E-B6C2-9C55EA12EBA2}" type="parTrans" cxnId="{AD05CB59-E99E-4009-A7E3-A8A66EAFC94A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F1F884C1-6F47-4B85-9EDE-0A13B1519DC6}" type="sibTrans" cxnId="{AD05CB59-E99E-4009-A7E3-A8A66EAFC94A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C0D00AC2-BAF6-493C-A366-6EC52B977664}">
      <dgm:prSet phldrT="[Texto]" custT="1"/>
      <dgm:spPr/>
      <dgm:t>
        <a:bodyPr/>
        <a:lstStyle/>
        <a:p>
          <a:pPr algn="ctr"/>
          <a:r>
            <a:rPr lang="es-ES" sz="1400" u="sng" smtClean="0"/>
            <a:t>Eje 3</a:t>
          </a:r>
          <a:endParaRPr lang="es-ES" sz="1400" u="sng" dirty="0"/>
        </a:p>
      </dgm:t>
    </dgm:pt>
    <dgm:pt modelId="{0A4FA294-BD67-4A39-8640-E7B92AF34BDB}" type="parTrans" cxnId="{5305088F-EF68-4313-8840-602F630D6D1B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65E881C7-65BE-44D9-A58F-1E29EB177EC4}" type="sibTrans" cxnId="{5305088F-EF68-4313-8840-602F630D6D1B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8FE8254E-6F25-4B82-A858-CC313C69D1DA}">
      <dgm:prSet phldrT="[Texto]" custT="1"/>
      <dgm:spPr/>
      <dgm:t>
        <a:bodyPr/>
        <a:lstStyle/>
        <a:p>
          <a:pPr algn="l"/>
          <a:r>
            <a:rPr lang="es-ES_tradnl" sz="1400" smtClean="0"/>
            <a:t>Mejor acceso a la información, conocimiento, percepción y conciencia de las causas del riesgo y una actitud resiliente en torno a los desastres.</a:t>
          </a:r>
          <a:endParaRPr lang="es-ES" sz="1400" dirty="0"/>
        </a:p>
      </dgm:t>
    </dgm:pt>
    <dgm:pt modelId="{B2CAEB20-FD29-41C4-8908-C8B57826F6DA}" type="parTrans" cxnId="{A29F0E54-93C2-4AB1-8654-B34E938A9AA3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44C1373E-8138-49C0-973F-53B3AA708A86}" type="sibTrans" cxnId="{A29F0E54-93C2-4AB1-8654-B34E938A9AA3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23CF9C72-7D29-4650-8C44-23257719937B}">
      <dgm:prSet phldrT="[Texto]" custT="1"/>
      <dgm:spPr/>
      <dgm:t>
        <a:bodyPr/>
        <a:lstStyle/>
        <a:p>
          <a:pPr algn="l"/>
          <a:endParaRPr lang="es-ES" sz="1400" smtClean="0"/>
        </a:p>
        <a:p>
          <a:pPr algn="ctr"/>
          <a:r>
            <a:rPr lang="es-ES" sz="1400" u="sng" smtClean="0"/>
            <a:t>Eje 4</a:t>
          </a:r>
          <a:endParaRPr lang="es-ES" sz="1400" u="sng" dirty="0" smtClean="0"/>
        </a:p>
      </dgm:t>
    </dgm:pt>
    <dgm:pt modelId="{5B6CE006-4FF0-4464-9336-83B23C95CCD7}" type="parTrans" cxnId="{A5950EA5-5C07-4A91-82AD-C5CA90C89315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DBBC4366-B67D-4E10-BB0D-A26C96D4D421}" type="sibTrans" cxnId="{A5950EA5-5C07-4A91-82AD-C5CA90C89315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5F26C6CD-8BA3-43A8-9773-2BA97E64716D}">
      <dgm:prSet phldrT="[Texto]" custT="1"/>
      <dgm:spPr/>
      <dgm:t>
        <a:bodyPr/>
        <a:lstStyle/>
        <a:p>
          <a:pPr algn="ctr"/>
          <a:r>
            <a:rPr lang="es-ES" sz="1400" u="sng" smtClean="0"/>
            <a:t>Eje 5</a:t>
          </a:r>
          <a:endParaRPr lang="es-ES" sz="1400" u="sng" dirty="0"/>
        </a:p>
      </dgm:t>
    </dgm:pt>
    <dgm:pt modelId="{44F2C725-5B81-487C-B5B4-EC1487F227BF}" type="parTrans" cxnId="{DAD2F3FF-FD75-4BE8-8B97-70D5BD20BDC7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DBCC67B7-4F19-4ED0-8D90-66D7FD33EB28}" type="sibTrans" cxnId="{DAD2F3FF-FD75-4BE8-8B97-70D5BD20BDC7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6D5E884A-A3A6-4C75-89B8-4C84B21F29A3}">
      <dgm:prSet phldrT="[Texto]" custT="1"/>
      <dgm:spPr/>
      <dgm:t>
        <a:bodyPr/>
        <a:lstStyle/>
        <a:p>
          <a:pPr algn="l"/>
          <a:r>
            <a:rPr lang="es-ES_tradnl" sz="1400" smtClean="0"/>
            <a:t>Reducir pérdidas económicas directas e indirectas asociadas a la actividad productiva nacional</a:t>
          </a:r>
          <a:endParaRPr lang="es-ES" sz="1400" dirty="0"/>
        </a:p>
      </dgm:t>
    </dgm:pt>
    <dgm:pt modelId="{B6D9C1C5-B29C-486F-A2AB-4522854146A8}" type="parTrans" cxnId="{F95CF9E3-ED27-4314-8FA4-1C779394ED30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74356B9F-C6BC-48FB-BCDF-31E176A5C47B}" type="sibTrans" cxnId="{F95CF9E3-ED27-4314-8FA4-1C779394ED30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D8056165-5C79-4C36-928F-668B9CFBAF01}">
      <dgm:prSet phldrT="[Texto]" custT="1"/>
      <dgm:spPr/>
      <dgm:t>
        <a:bodyPr/>
        <a:lstStyle/>
        <a:p>
          <a:pPr algn="l"/>
          <a:r>
            <a:rPr lang="es-ES_tradnl" sz="1400" smtClean="0"/>
            <a:t>Reducir daños y pérdidas en infraestructura y los servicios públicos del país.</a:t>
          </a:r>
          <a:endParaRPr lang="es-ES" sz="1400" dirty="0"/>
        </a:p>
      </dgm:t>
    </dgm:pt>
    <dgm:pt modelId="{1C2F799B-8C09-4660-9CFF-90762335D66D}" type="parTrans" cxnId="{46E04D4D-586E-4D2D-9023-5D13C629F464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70F2299C-24F3-4782-9CF8-E8D582CB4625}" type="sibTrans" cxnId="{46E04D4D-586E-4D2D-9023-5D13C629F464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A4EF822F-A776-4191-BC13-DE6411D7B8CF}" type="pres">
      <dgm:prSet presAssocID="{8846D8DC-1A36-4718-A46D-4E968D7695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2E0F6D9E-6E7E-4D71-8ABF-AA0173976E2E}" type="pres">
      <dgm:prSet presAssocID="{1C76521F-D607-4207-9EB5-96FBE4D0CE7C}" presName="node" presStyleLbl="node1" presStyleIdx="0" presStyleCnt="5" custScaleX="128515" custRadScaleRad="99759" custRadScaleInc="-1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0D3DB8-6729-4701-B9A2-8A6141988BB3}" type="pres">
      <dgm:prSet presAssocID="{1C76521F-D607-4207-9EB5-96FBE4D0CE7C}" presName="spNode" presStyleCnt="0"/>
      <dgm:spPr/>
      <dgm:t>
        <a:bodyPr/>
        <a:lstStyle/>
        <a:p>
          <a:endParaRPr lang="es-ES"/>
        </a:p>
      </dgm:t>
    </dgm:pt>
    <dgm:pt modelId="{AA0D09F5-D895-4EE1-9FA5-0416F4D43DD8}" type="pres">
      <dgm:prSet presAssocID="{9A79913F-577C-4FF1-963D-A6FD4E053802}" presName="sibTrans" presStyleLbl="sibTrans1D1" presStyleIdx="0" presStyleCnt="5"/>
      <dgm:spPr/>
      <dgm:t>
        <a:bodyPr/>
        <a:lstStyle/>
        <a:p>
          <a:endParaRPr lang="es-CR"/>
        </a:p>
      </dgm:t>
    </dgm:pt>
    <dgm:pt modelId="{241ACF85-3C0B-427F-A13A-E457A9C17E9B}" type="pres">
      <dgm:prSet presAssocID="{52E21E2A-380A-4121-B246-4DEDA350232E}" presName="node" presStyleLbl="node1" presStyleIdx="1" presStyleCnt="5" custScaleX="1314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2A4EE8-C370-44B3-B8A7-75B757AC08AF}" type="pres">
      <dgm:prSet presAssocID="{52E21E2A-380A-4121-B246-4DEDA350232E}" presName="spNode" presStyleCnt="0"/>
      <dgm:spPr/>
      <dgm:t>
        <a:bodyPr/>
        <a:lstStyle/>
        <a:p>
          <a:endParaRPr lang="es-ES"/>
        </a:p>
      </dgm:t>
    </dgm:pt>
    <dgm:pt modelId="{9D144930-C0D4-4E36-BFD1-2E82C983EDE5}" type="pres">
      <dgm:prSet presAssocID="{E57C5104-7EE4-4711-AF57-6C94B64F36E1}" presName="sibTrans" presStyleLbl="sibTrans1D1" presStyleIdx="1" presStyleCnt="5"/>
      <dgm:spPr/>
      <dgm:t>
        <a:bodyPr/>
        <a:lstStyle/>
        <a:p>
          <a:endParaRPr lang="es-CR"/>
        </a:p>
      </dgm:t>
    </dgm:pt>
    <dgm:pt modelId="{8BB7FE5A-DA4F-405F-AC5C-8732EE3A6E7C}" type="pres">
      <dgm:prSet presAssocID="{C0D00AC2-BAF6-493C-A366-6EC52B977664}" presName="node" presStyleLbl="node1" presStyleIdx="2" presStyleCnt="5" custScaleX="1231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4F71C5-4DF0-4C74-9CCC-1212EA87CA54}" type="pres">
      <dgm:prSet presAssocID="{C0D00AC2-BAF6-493C-A366-6EC52B977664}" presName="spNode" presStyleCnt="0"/>
      <dgm:spPr/>
      <dgm:t>
        <a:bodyPr/>
        <a:lstStyle/>
        <a:p>
          <a:endParaRPr lang="es-ES"/>
        </a:p>
      </dgm:t>
    </dgm:pt>
    <dgm:pt modelId="{D6FDA3C7-E084-4C17-A602-6939B8A7EA61}" type="pres">
      <dgm:prSet presAssocID="{65E881C7-65BE-44D9-A58F-1E29EB177EC4}" presName="sibTrans" presStyleLbl="sibTrans1D1" presStyleIdx="2" presStyleCnt="5"/>
      <dgm:spPr/>
      <dgm:t>
        <a:bodyPr/>
        <a:lstStyle/>
        <a:p>
          <a:endParaRPr lang="es-CR"/>
        </a:p>
      </dgm:t>
    </dgm:pt>
    <dgm:pt modelId="{4F1968C8-3876-4989-B50A-DB98C87E2B2F}" type="pres">
      <dgm:prSet presAssocID="{23CF9C72-7D29-4650-8C44-23257719937B}" presName="node" presStyleLbl="node1" presStyleIdx="3" presStyleCnt="5" custScaleX="1291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0BF4B6-FEBF-4501-8D31-0D02FC60BA81}" type="pres">
      <dgm:prSet presAssocID="{23CF9C72-7D29-4650-8C44-23257719937B}" presName="spNode" presStyleCnt="0"/>
      <dgm:spPr/>
      <dgm:t>
        <a:bodyPr/>
        <a:lstStyle/>
        <a:p>
          <a:endParaRPr lang="es-ES"/>
        </a:p>
      </dgm:t>
    </dgm:pt>
    <dgm:pt modelId="{1989ECB5-3211-4185-AC1D-5FC3835AACD9}" type="pres">
      <dgm:prSet presAssocID="{DBBC4366-B67D-4E10-BB0D-A26C96D4D421}" presName="sibTrans" presStyleLbl="sibTrans1D1" presStyleIdx="3" presStyleCnt="5"/>
      <dgm:spPr/>
      <dgm:t>
        <a:bodyPr/>
        <a:lstStyle/>
        <a:p>
          <a:endParaRPr lang="es-CR"/>
        </a:p>
      </dgm:t>
    </dgm:pt>
    <dgm:pt modelId="{566B3E32-D206-45B5-99A2-A535553BE101}" type="pres">
      <dgm:prSet presAssocID="{5F26C6CD-8BA3-43A8-9773-2BA97E64716D}" presName="node" presStyleLbl="node1" presStyleIdx="4" presStyleCnt="5" custScaleX="11228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BB19FA-B1B5-48DB-9AB0-2CFA6EAC17C5}" type="pres">
      <dgm:prSet presAssocID="{5F26C6CD-8BA3-43A8-9773-2BA97E64716D}" presName="spNode" presStyleCnt="0"/>
      <dgm:spPr/>
      <dgm:t>
        <a:bodyPr/>
        <a:lstStyle/>
        <a:p>
          <a:endParaRPr lang="es-ES"/>
        </a:p>
      </dgm:t>
    </dgm:pt>
    <dgm:pt modelId="{F0026AB7-FFFC-4F70-AB25-42D507536CAC}" type="pres">
      <dgm:prSet presAssocID="{DBCC67B7-4F19-4ED0-8D90-66D7FD33EB28}" presName="sibTrans" presStyleLbl="sibTrans1D1" presStyleIdx="4" presStyleCnt="5"/>
      <dgm:spPr/>
      <dgm:t>
        <a:bodyPr/>
        <a:lstStyle/>
        <a:p>
          <a:endParaRPr lang="es-CR"/>
        </a:p>
      </dgm:t>
    </dgm:pt>
  </dgm:ptLst>
  <dgm:cxnLst>
    <dgm:cxn modelId="{F95CF9E3-ED27-4314-8FA4-1C779394ED30}" srcId="{5F26C6CD-8BA3-43A8-9773-2BA97E64716D}" destId="{6D5E884A-A3A6-4C75-89B8-4C84B21F29A3}" srcOrd="0" destOrd="0" parTransId="{B6D9C1C5-B29C-486F-A2AB-4522854146A8}" sibTransId="{74356B9F-C6BC-48FB-BCDF-31E176A5C47B}"/>
    <dgm:cxn modelId="{20B4B621-1ABB-4FC8-9F5F-63046D680FC3}" type="presOf" srcId="{E57C5104-7EE4-4711-AF57-6C94B64F36E1}" destId="{9D144930-C0D4-4E36-BFD1-2E82C983EDE5}" srcOrd="0" destOrd="0" presId="urn:microsoft.com/office/officeart/2005/8/layout/cycle5"/>
    <dgm:cxn modelId="{ED3B7078-53B1-4571-AD2A-B83DF1F65CF0}" type="presOf" srcId="{8846D8DC-1A36-4718-A46D-4E968D7695DA}" destId="{A4EF822F-A776-4191-BC13-DE6411D7B8CF}" srcOrd="0" destOrd="0" presId="urn:microsoft.com/office/officeart/2005/8/layout/cycle5"/>
    <dgm:cxn modelId="{A5950EA5-5C07-4A91-82AD-C5CA90C89315}" srcId="{8846D8DC-1A36-4718-A46D-4E968D7695DA}" destId="{23CF9C72-7D29-4650-8C44-23257719937B}" srcOrd="3" destOrd="0" parTransId="{5B6CE006-4FF0-4464-9336-83B23C95CCD7}" sibTransId="{DBBC4366-B67D-4E10-BB0D-A26C96D4D421}"/>
    <dgm:cxn modelId="{3A883334-443D-45BD-8548-93530CF953A9}" type="presOf" srcId="{9A79913F-577C-4FF1-963D-A6FD4E053802}" destId="{AA0D09F5-D895-4EE1-9FA5-0416F4D43DD8}" srcOrd="0" destOrd="0" presId="urn:microsoft.com/office/officeart/2005/8/layout/cycle5"/>
    <dgm:cxn modelId="{AD05CB59-E99E-4009-A7E3-A8A66EAFC94A}" srcId="{52E21E2A-380A-4121-B246-4DEDA350232E}" destId="{D97527B7-A29C-4ABA-9C16-DC96E2621323}" srcOrd="0" destOrd="0" parTransId="{91878341-FC31-4F4E-B6C2-9C55EA12EBA2}" sibTransId="{F1F884C1-6F47-4B85-9EDE-0A13B1519DC6}"/>
    <dgm:cxn modelId="{76962048-037D-4655-859D-3096DF044C56}" type="presOf" srcId="{6D5E884A-A3A6-4C75-89B8-4C84B21F29A3}" destId="{566B3E32-D206-45B5-99A2-A535553BE101}" srcOrd="0" destOrd="1" presId="urn:microsoft.com/office/officeart/2005/8/layout/cycle5"/>
    <dgm:cxn modelId="{C1D66736-6D77-4D98-8FAF-E5B3E8706481}" type="presOf" srcId="{23CF9C72-7D29-4650-8C44-23257719937B}" destId="{4F1968C8-3876-4989-B50A-DB98C87E2B2F}" srcOrd="0" destOrd="0" presId="urn:microsoft.com/office/officeart/2005/8/layout/cycle5"/>
    <dgm:cxn modelId="{E300F211-C057-4D90-BE5B-1D1C44661D8B}" type="presOf" srcId="{D8056165-5C79-4C36-928F-668B9CFBAF01}" destId="{4F1968C8-3876-4989-B50A-DB98C87E2B2F}" srcOrd="0" destOrd="1" presId="urn:microsoft.com/office/officeart/2005/8/layout/cycle5"/>
    <dgm:cxn modelId="{A29F0E54-93C2-4AB1-8654-B34E938A9AA3}" srcId="{C0D00AC2-BAF6-493C-A366-6EC52B977664}" destId="{8FE8254E-6F25-4B82-A858-CC313C69D1DA}" srcOrd="0" destOrd="0" parTransId="{B2CAEB20-FD29-41C4-8908-C8B57826F6DA}" sibTransId="{44C1373E-8138-49C0-973F-53B3AA708A86}"/>
    <dgm:cxn modelId="{29BA0FA1-0FC0-4301-B7E1-38A23D961BCC}" type="presOf" srcId="{5F26C6CD-8BA3-43A8-9773-2BA97E64716D}" destId="{566B3E32-D206-45B5-99A2-A535553BE101}" srcOrd="0" destOrd="0" presId="urn:microsoft.com/office/officeart/2005/8/layout/cycle5"/>
    <dgm:cxn modelId="{D70EC41C-E6F7-47AC-8AA5-944BED197ECD}" type="presOf" srcId="{CAE4955B-9358-49E0-A15F-173AF13D7624}" destId="{2E0F6D9E-6E7E-4D71-8ABF-AA0173976E2E}" srcOrd="0" destOrd="1" presId="urn:microsoft.com/office/officeart/2005/8/layout/cycle5"/>
    <dgm:cxn modelId="{5D11DE43-9F8A-47DE-A2F2-E566C3EE636B}" type="presOf" srcId="{1C76521F-D607-4207-9EB5-96FBE4D0CE7C}" destId="{2E0F6D9E-6E7E-4D71-8ABF-AA0173976E2E}" srcOrd="0" destOrd="0" presId="urn:microsoft.com/office/officeart/2005/8/layout/cycle5"/>
    <dgm:cxn modelId="{584C364C-4E03-4696-BEDE-26509FACDC77}" type="presOf" srcId="{C0D00AC2-BAF6-493C-A366-6EC52B977664}" destId="{8BB7FE5A-DA4F-405F-AC5C-8732EE3A6E7C}" srcOrd="0" destOrd="0" presId="urn:microsoft.com/office/officeart/2005/8/layout/cycle5"/>
    <dgm:cxn modelId="{DAD2F3FF-FD75-4BE8-8B97-70D5BD20BDC7}" srcId="{8846D8DC-1A36-4718-A46D-4E968D7695DA}" destId="{5F26C6CD-8BA3-43A8-9773-2BA97E64716D}" srcOrd="4" destOrd="0" parTransId="{44F2C725-5B81-487C-B5B4-EC1487F227BF}" sibTransId="{DBCC67B7-4F19-4ED0-8D90-66D7FD33EB28}"/>
    <dgm:cxn modelId="{46E04D4D-586E-4D2D-9023-5D13C629F464}" srcId="{23CF9C72-7D29-4650-8C44-23257719937B}" destId="{D8056165-5C79-4C36-928F-668B9CFBAF01}" srcOrd="0" destOrd="0" parTransId="{1C2F799B-8C09-4660-9CFF-90762335D66D}" sibTransId="{70F2299C-24F3-4782-9CF8-E8D582CB4625}"/>
    <dgm:cxn modelId="{98D1F7AC-D790-46E3-ADAA-182B9B0A1962}" type="presOf" srcId="{D97527B7-A29C-4ABA-9C16-DC96E2621323}" destId="{241ACF85-3C0B-427F-A13A-E457A9C17E9B}" srcOrd="0" destOrd="1" presId="urn:microsoft.com/office/officeart/2005/8/layout/cycle5"/>
    <dgm:cxn modelId="{AB4CBF8E-4F70-41F9-92E9-7A1C6A091199}" srcId="{8846D8DC-1A36-4718-A46D-4E968D7695DA}" destId="{1C76521F-D607-4207-9EB5-96FBE4D0CE7C}" srcOrd="0" destOrd="0" parTransId="{5D1435ED-3EBC-4CC3-820D-AC99F3D56755}" sibTransId="{9A79913F-577C-4FF1-963D-A6FD4E053802}"/>
    <dgm:cxn modelId="{541F1724-1DC6-42F4-98FC-4AB797D94DA2}" srcId="{1C76521F-D607-4207-9EB5-96FBE4D0CE7C}" destId="{CAE4955B-9358-49E0-A15F-173AF13D7624}" srcOrd="0" destOrd="0" parTransId="{D2523E90-743C-4C5E-B467-733A24D2DA10}" sibTransId="{8333A144-4BA6-40CA-A4C6-51089ED034C3}"/>
    <dgm:cxn modelId="{8C249E55-BD66-49D8-8F33-A3E4341C75EB}" type="presOf" srcId="{8FE8254E-6F25-4B82-A858-CC313C69D1DA}" destId="{8BB7FE5A-DA4F-405F-AC5C-8732EE3A6E7C}" srcOrd="0" destOrd="1" presId="urn:microsoft.com/office/officeart/2005/8/layout/cycle5"/>
    <dgm:cxn modelId="{5F27CD07-847B-450B-BAAA-D258BFC40B97}" srcId="{8846D8DC-1A36-4718-A46D-4E968D7695DA}" destId="{52E21E2A-380A-4121-B246-4DEDA350232E}" srcOrd="1" destOrd="0" parTransId="{AE6139CB-61E2-4B29-8C61-B2CEA037E291}" sibTransId="{E57C5104-7EE4-4711-AF57-6C94B64F36E1}"/>
    <dgm:cxn modelId="{5305088F-EF68-4313-8840-602F630D6D1B}" srcId="{8846D8DC-1A36-4718-A46D-4E968D7695DA}" destId="{C0D00AC2-BAF6-493C-A366-6EC52B977664}" srcOrd="2" destOrd="0" parTransId="{0A4FA294-BD67-4A39-8640-E7B92AF34BDB}" sibTransId="{65E881C7-65BE-44D9-A58F-1E29EB177EC4}"/>
    <dgm:cxn modelId="{6A73CD45-9966-4C09-BF9A-2761DCC27B13}" type="presOf" srcId="{DBCC67B7-4F19-4ED0-8D90-66D7FD33EB28}" destId="{F0026AB7-FFFC-4F70-AB25-42D507536CAC}" srcOrd="0" destOrd="0" presId="urn:microsoft.com/office/officeart/2005/8/layout/cycle5"/>
    <dgm:cxn modelId="{85DBA7CA-2AE0-4A8B-9400-D4CF3E51DE06}" type="presOf" srcId="{52E21E2A-380A-4121-B246-4DEDA350232E}" destId="{241ACF85-3C0B-427F-A13A-E457A9C17E9B}" srcOrd="0" destOrd="0" presId="urn:microsoft.com/office/officeart/2005/8/layout/cycle5"/>
    <dgm:cxn modelId="{76BB88CD-7A02-4A9C-8F0A-88E74E7C95EC}" type="presOf" srcId="{DBBC4366-B67D-4E10-BB0D-A26C96D4D421}" destId="{1989ECB5-3211-4185-AC1D-5FC3835AACD9}" srcOrd="0" destOrd="0" presId="urn:microsoft.com/office/officeart/2005/8/layout/cycle5"/>
    <dgm:cxn modelId="{4F86C070-CD98-4002-8459-E7593C831AC4}" type="presOf" srcId="{65E881C7-65BE-44D9-A58F-1E29EB177EC4}" destId="{D6FDA3C7-E084-4C17-A602-6939B8A7EA61}" srcOrd="0" destOrd="0" presId="urn:microsoft.com/office/officeart/2005/8/layout/cycle5"/>
    <dgm:cxn modelId="{26739E36-8DC0-43CB-BB41-01AE991A50FE}" type="presParOf" srcId="{A4EF822F-A776-4191-BC13-DE6411D7B8CF}" destId="{2E0F6D9E-6E7E-4D71-8ABF-AA0173976E2E}" srcOrd="0" destOrd="0" presId="urn:microsoft.com/office/officeart/2005/8/layout/cycle5"/>
    <dgm:cxn modelId="{A4CBA500-5ED4-462F-A2D4-77502B2F720B}" type="presParOf" srcId="{A4EF822F-A776-4191-BC13-DE6411D7B8CF}" destId="{290D3DB8-6729-4701-B9A2-8A6141988BB3}" srcOrd="1" destOrd="0" presId="urn:microsoft.com/office/officeart/2005/8/layout/cycle5"/>
    <dgm:cxn modelId="{4C0FCC98-DF51-4727-9692-043AE66F439D}" type="presParOf" srcId="{A4EF822F-A776-4191-BC13-DE6411D7B8CF}" destId="{AA0D09F5-D895-4EE1-9FA5-0416F4D43DD8}" srcOrd="2" destOrd="0" presId="urn:microsoft.com/office/officeart/2005/8/layout/cycle5"/>
    <dgm:cxn modelId="{93E4D9C8-379A-46FD-8CC5-348DD389EC77}" type="presParOf" srcId="{A4EF822F-A776-4191-BC13-DE6411D7B8CF}" destId="{241ACF85-3C0B-427F-A13A-E457A9C17E9B}" srcOrd="3" destOrd="0" presId="urn:microsoft.com/office/officeart/2005/8/layout/cycle5"/>
    <dgm:cxn modelId="{CE8FAC01-8A85-474D-BF8E-090820C5F69F}" type="presParOf" srcId="{A4EF822F-A776-4191-BC13-DE6411D7B8CF}" destId="{292A4EE8-C370-44B3-B8A7-75B757AC08AF}" srcOrd="4" destOrd="0" presId="urn:microsoft.com/office/officeart/2005/8/layout/cycle5"/>
    <dgm:cxn modelId="{D5B79F50-1628-4815-ADBA-C440D29D6459}" type="presParOf" srcId="{A4EF822F-A776-4191-BC13-DE6411D7B8CF}" destId="{9D144930-C0D4-4E36-BFD1-2E82C983EDE5}" srcOrd="5" destOrd="0" presId="urn:microsoft.com/office/officeart/2005/8/layout/cycle5"/>
    <dgm:cxn modelId="{33BFE159-C2C2-483A-AB2C-C80235C70432}" type="presParOf" srcId="{A4EF822F-A776-4191-BC13-DE6411D7B8CF}" destId="{8BB7FE5A-DA4F-405F-AC5C-8732EE3A6E7C}" srcOrd="6" destOrd="0" presId="urn:microsoft.com/office/officeart/2005/8/layout/cycle5"/>
    <dgm:cxn modelId="{21955451-D918-4277-9AE7-E53D07ABBA9F}" type="presParOf" srcId="{A4EF822F-A776-4191-BC13-DE6411D7B8CF}" destId="{E94F71C5-4DF0-4C74-9CCC-1212EA87CA54}" srcOrd="7" destOrd="0" presId="urn:microsoft.com/office/officeart/2005/8/layout/cycle5"/>
    <dgm:cxn modelId="{DFA23C7A-7192-4B15-8F84-970FA8D0696D}" type="presParOf" srcId="{A4EF822F-A776-4191-BC13-DE6411D7B8CF}" destId="{D6FDA3C7-E084-4C17-A602-6939B8A7EA61}" srcOrd="8" destOrd="0" presId="urn:microsoft.com/office/officeart/2005/8/layout/cycle5"/>
    <dgm:cxn modelId="{9B8127EF-5842-44A3-8802-308D66120111}" type="presParOf" srcId="{A4EF822F-A776-4191-BC13-DE6411D7B8CF}" destId="{4F1968C8-3876-4989-B50A-DB98C87E2B2F}" srcOrd="9" destOrd="0" presId="urn:microsoft.com/office/officeart/2005/8/layout/cycle5"/>
    <dgm:cxn modelId="{16C41167-6618-47DA-B273-F69A80E7BB48}" type="presParOf" srcId="{A4EF822F-A776-4191-BC13-DE6411D7B8CF}" destId="{330BF4B6-FEBF-4501-8D31-0D02FC60BA81}" srcOrd="10" destOrd="0" presId="urn:microsoft.com/office/officeart/2005/8/layout/cycle5"/>
    <dgm:cxn modelId="{D2577C42-B03A-4D1E-82FE-94B736923431}" type="presParOf" srcId="{A4EF822F-A776-4191-BC13-DE6411D7B8CF}" destId="{1989ECB5-3211-4185-AC1D-5FC3835AACD9}" srcOrd="11" destOrd="0" presId="urn:microsoft.com/office/officeart/2005/8/layout/cycle5"/>
    <dgm:cxn modelId="{BA496548-F552-4C03-9D72-7352CEFF1DC9}" type="presParOf" srcId="{A4EF822F-A776-4191-BC13-DE6411D7B8CF}" destId="{566B3E32-D206-45B5-99A2-A535553BE101}" srcOrd="12" destOrd="0" presId="urn:microsoft.com/office/officeart/2005/8/layout/cycle5"/>
    <dgm:cxn modelId="{329AA5CD-D3D2-4F99-A517-2433DC95FDE0}" type="presParOf" srcId="{A4EF822F-A776-4191-BC13-DE6411D7B8CF}" destId="{27BB19FA-B1B5-48DB-9AB0-2CFA6EAC17C5}" srcOrd="13" destOrd="0" presId="urn:microsoft.com/office/officeart/2005/8/layout/cycle5"/>
    <dgm:cxn modelId="{FD59DE1D-E455-46DB-85B0-891D0E2FC875}" type="presParOf" srcId="{A4EF822F-A776-4191-BC13-DE6411D7B8CF}" destId="{F0026AB7-FFFC-4F70-AB25-42D507536CA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F6D9E-6E7E-4D71-8ABF-AA0173976E2E}">
      <dsp:nvSpPr>
        <dsp:cNvPr id="0" name=""/>
        <dsp:cNvSpPr/>
      </dsp:nvSpPr>
      <dsp:spPr>
        <a:xfrm>
          <a:off x="3026915" y="10945"/>
          <a:ext cx="2888347" cy="1460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smtClean="0"/>
            <a:t>Eje 1</a:t>
          </a:r>
          <a:endParaRPr lang="es-ES" sz="1400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dirty="0" smtClean="0"/>
            <a:t>Reducir los factores de riesgo para las personas, en condición previa de vulnerabilidad y exclusión social, afectadas por desastres.</a:t>
          </a:r>
          <a:endParaRPr lang="es-ES" sz="1400" kern="1200" dirty="0"/>
        </a:p>
      </dsp:txBody>
      <dsp:txXfrm>
        <a:off x="3098228" y="82258"/>
        <a:ext cx="2745721" cy="1318235"/>
      </dsp:txXfrm>
    </dsp:sp>
    <dsp:sp modelId="{AA0D09F5-D895-4EE1-9FA5-0416F4D43DD8}">
      <dsp:nvSpPr>
        <dsp:cNvPr id="0" name=""/>
        <dsp:cNvSpPr/>
      </dsp:nvSpPr>
      <dsp:spPr>
        <a:xfrm>
          <a:off x="1564289" y="747497"/>
          <a:ext cx="5834259" cy="5834259"/>
        </a:xfrm>
        <a:custGeom>
          <a:avLst/>
          <a:gdLst/>
          <a:ahLst/>
          <a:cxnLst/>
          <a:rect l="0" t="0" r="0" b="0"/>
          <a:pathLst>
            <a:path>
              <a:moveTo>
                <a:pt x="4575344" y="517136"/>
              </a:moveTo>
              <a:arcTo wR="2917129" hR="2917129" stAng="18278494" swAng="949830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ACF85-3C0B-427F-A13A-E457A9C17E9B}">
      <dsp:nvSpPr>
        <dsp:cNvPr id="0" name=""/>
        <dsp:cNvSpPr/>
      </dsp:nvSpPr>
      <dsp:spPr>
        <a:xfrm>
          <a:off x="5770117" y="2019601"/>
          <a:ext cx="2953457" cy="1460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Eje 2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smtClean="0"/>
            <a:t>Actores sociales y económicos, en todos los ámbitos del territorio y los sectores de actividad nacional, consolidan prácticas y compromisos de gestión del riesgo.</a:t>
          </a:r>
          <a:endParaRPr lang="es-ES" sz="1400" kern="1200" dirty="0"/>
        </a:p>
      </dsp:txBody>
      <dsp:txXfrm>
        <a:off x="5841430" y="2090914"/>
        <a:ext cx="2810831" cy="1318235"/>
      </dsp:txXfrm>
    </dsp:sp>
    <dsp:sp modelId="{9D144930-C0D4-4E36-BFD1-2E82C983EDE5}">
      <dsp:nvSpPr>
        <dsp:cNvPr id="0" name=""/>
        <dsp:cNvSpPr/>
      </dsp:nvSpPr>
      <dsp:spPr>
        <a:xfrm>
          <a:off x="1555361" y="734345"/>
          <a:ext cx="5834259" cy="5834259"/>
        </a:xfrm>
        <a:custGeom>
          <a:avLst/>
          <a:gdLst/>
          <a:ahLst/>
          <a:cxnLst/>
          <a:rect l="0" t="0" r="0" b="0"/>
          <a:pathLst>
            <a:path>
              <a:moveTo>
                <a:pt x="5827251" y="3119207"/>
              </a:moveTo>
              <a:arcTo wR="2917129" hR="2917129" stAng="21838334" swAng="1359324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7FE5A-DA4F-405F-AC5C-8732EE3A6E7C}">
      <dsp:nvSpPr>
        <dsp:cNvPr id="0" name=""/>
        <dsp:cNvSpPr/>
      </dsp:nvSpPr>
      <dsp:spPr>
        <a:xfrm>
          <a:off x="4802824" y="5281051"/>
          <a:ext cx="2768624" cy="1460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smtClean="0"/>
            <a:t>Eje 3</a:t>
          </a:r>
          <a:endParaRPr lang="es-ES" sz="1400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smtClean="0"/>
            <a:t>Mejor acceso a la información, conocimiento, percepción y conciencia de las causas del riesgo y una actitud resiliente en torno a los desastres.</a:t>
          </a:r>
          <a:endParaRPr lang="es-ES" sz="1400" kern="1200" dirty="0"/>
        </a:p>
      </dsp:txBody>
      <dsp:txXfrm>
        <a:off x="4874137" y="5352364"/>
        <a:ext cx="2625998" cy="1318235"/>
      </dsp:txXfrm>
    </dsp:sp>
    <dsp:sp modelId="{D6FDA3C7-E084-4C17-A602-6939B8A7EA61}">
      <dsp:nvSpPr>
        <dsp:cNvPr id="0" name=""/>
        <dsp:cNvSpPr/>
      </dsp:nvSpPr>
      <dsp:spPr>
        <a:xfrm>
          <a:off x="1555361" y="734345"/>
          <a:ext cx="5834259" cy="5834259"/>
        </a:xfrm>
        <a:custGeom>
          <a:avLst/>
          <a:gdLst/>
          <a:ahLst/>
          <a:cxnLst/>
          <a:rect l="0" t="0" r="0" b="0"/>
          <a:pathLst>
            <a:path>
              <a:moveTo>
                <a:pt x="3129201" y="5826540"/>
              </a:moveTo>
              <a:arcTo wR="2917129" hR="2917129" stAng="5149859" swAng="421166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968C8-3876-4989-B50A-DB98C87E2B2F}">
      <dsp:nvSpPr>
        <dsp:cNvPr id="0" name=""/>
        <dsp:cNvSpPr/>
      </dsp:nvSpPr>
      <dsp:spPr>
        <a:xfrm>
          <a:off x="1306749" y="5281051"/>
          <a:ext cx="2902192" cy="1460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smtClean="0"/>
            <a:t>Eje 4</a:t>
          </a:r>
          <a:endParaRPr lang="es-ES" sz="1400" u="sng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smtClean="0"/>
            <a:t>Reducir daños y pérdidas en infraestructura y los servicios públicos del país.</a:t>
          </a:r>
          <a:endParaRPr lang="es-ES" sz="1400" kern="1200" dirty="0"/>
        </a:p>
      </dsp:txBody>
      <dsp:txXfrm>
        <a:off x="1378062" y="5352364"/>
        <a:ext cx="2759566" cy="1318235"/>
      </dsp:txXfrm>
    </dsp:sp>
    <dsp:sp modelId="{1989ECB5-3211-4185-AC1D-5FC3835AACD9}">
      <dsp:nvSpPr>
        <dsp:cNvPr id="0" name=""/>
        <dsp:cNvSpPr/>
      </dsp:nvSpPr>
      <dsp:spPr>
        <a:xfrm>
          <a:off x="1555361" y="734345"/>
          <a:ext cx="5834259" cy="5834259"/>
        </a:xfrm>
        <a:custGeom>
          <a:avLst/>
          <a:gdLst/>
          <a:ahLst/>
          <a:cxnLst/>
          <a:rect l="0" t="0" r="0" b="0"/>
          <a:pathLst>
            <a:path>
              <a:moveTo>
                <a:pt x="309395" y="4224558"/>
              </a:moveTo>
              <a:arcTo wR="2917129" hR="2917129" stAng="9202343" swAng="1359324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B3E32-D206-45B5-99A2-A535553BE101}">
      <dsp:nvSpPr>
        <dsp:cNvPr id="0" name=""/>
        <dsp:cNvSpPr/>
      </dsp:nvSpPr>
      <dsp:spPr>
        <a:xfrm>
          <a:off x="436299" y="2019601"/>
          <a:ext cx="2523671" cy="14608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smtClean="0"/>
            <a:t>Eje 5</a:t>
          </a:r>
          <a:endParaRPr lang="es-ES" sz="1400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400" kern="1200" smtClean="0"/>
            <a:t>Reducir pérdidas económicas directas e indirectas asociadas a la actividad productiva nacional</a:t>
          </a:r>
          <a:endParaRPr lang="es-ES" sz="1400" kern="1200" dirty="0"/>
        </a:p>
      </dsp:txBody>
      <dsp:txXfrm>
        <a:off x="507612" y="2090914"/>
        <a:ext cx="2381045" cy="1318235"/>
      </dsp:txXfrm>
    </dsp:sp>
    <dsp:sp modelId="{F0026AB7-FFFC-4F70-AB25-42D507536CAC}">
      <dsp:nvSpPr>
        <dsp:cNvPr id="0" name=""/>
        <dsp:cNvSpPr/>
      </dsp:nvSpPr>
      <dsp:spPr>
        <a:xfrm>
          <a:off x="1546412" y="747527"/>
          <a:ext cx="5834259" cy="5834259"/>
        </a:xfrm>
        <a:custGeom>
          <a:avLst/>
          <a:gdLst/>
          <a:ahLst/>
          <a:cxnLst/>
          <a:rect l="0" t="0" r="0" b="0"/>
          <a:pathLst>
            <a:path>
              <a:moveTo>
                <a:pt x="666727" y="1060967"/>
              </a:moveTo>
              <a:arcTo wR="2917129" hR="2917129" stAng="13170976" swAng="947504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AFC7A-6522-4BA1-BFA8-EB96F86642A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38CD5-925D-47F7-B657-EB308DE4E4F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3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6F3FB-01B0-4746-A16F-0EC8A8B6DA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4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3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0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33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F3F3-6CA9-434C-8D27-1F6E7ED629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62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B08F-2506-4576-8087-7524823C69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89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F92-0FA9-4432-9857-6836367A4A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3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E2BB-B814-49DA-8913-73E91202B3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84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5C04-CA2F-402E-B15A-82EE518E90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1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4148-61FB-4BF1-A081-E8C233515B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65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0CBE-C875-43EF-996E-37FCF53DD7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38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E13A-68B9-4F44-98E2-B4031A0E48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2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47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BBBB-2961-414A-BDA2-7F2AC81045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430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0E9D-EA56-4DC9-AF44-E17B7930F8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27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C8F3-CC91-4B95-8E8C-E8F90CF82A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4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6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2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6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1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7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2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9A7C8-5216-4DAD-AF5D-18F8D29C20B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4312C-AC0D-4819-987B-FDD96C45EA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3150-B17F-48C5-A17C-A8F3743040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Unidad de Desarrollo Estratégico del Sistema Nacional de Gestión del Riesgo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3B43B-E16E-4B9A-86E7-B21C803FB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7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source=images&amp;cd=&amp;cad=rja&amp;uact=8&amp;ved=0CAcQjRxqFQoTCOvXnNLczsgCFYaTgAod6xwGFA&amp;url=http://felizysaludable.blogspot.com/2014/08/importancia-de-los-habitos-diarios.html&amp;psig=AFQjCNHaCqlM_MtB1F3VAH7r7oHi4T03jA&amp;ust=144535056060558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7" y="0"/>
            <a:ext cx="3369733" cy="6857999"/>
          </a:xfrm>
          <a:prstGeom prst="rect">
            <a:avLst/>
          </a:prstGeom>
        </p:spPr>
      </p:pic>
      <p:pic>
        <p:nvPicPr>
          <p:cNvPr id="9" name="Picture 2" descr="G:\Logos, leyes, decretos, planes y reglamentos\Logos Institucionales\Logo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49280"/>
            <a:ext cx="863821" cy="85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333"/>
            <a:ext cx="4137844" cy="7637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27 CuadroTexto"/>
          <p:cNvSpPr txBox="1"/>
          <p:nvPr/>
        </p:nvSpPr>
        <p:spPr>
          <a:xfrm>
            <a:off x="4176464" y="44624"/>
            <a:ext cx="3851920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FORO NACIONAL SOBRE EL RIESGO                    2015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503373" y="2852936"/>
            <a:ext cx="7346181" cy="223224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Orientaciones</a:t>
            </a:r>
            <a:r>
              <a:rPr lang="en-US" sz="4400" b="1" dirty="0" smtClean="0"/>
              <a:t> para el Segundo </a:t>
            </a:r>
            <a:r>
              <a:rPr lang="en-US" sz="4400" b="1" dirty="0" err="1" smtClean="0"/>
              <a:t>día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0118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7" y="0"/>
            <a:ext cx="3369733" cy="6857999"/>
          </a:xfrm>
          <a:prstGeom prst="rect">
            <a:avLst/>
          </a:prstGeom>
        </p:spPr>
      </p:pic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2317"/>
            <a:ext cx="15335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529388" y="404664"/>
            <a:ext cx="2598737" cy="99536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Foro Nacional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Sobre el Riesgo 2015</a:t>
            </a:r>
            <a:endParaRPr kumimoji="0" lang="es-CR" altLang="es-C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AutoShape 4"/>
          <p:cNvCxnSpPr>
            <a:cxnSpLocks noChangeShapeType="1"/>
          </p:cNvCxnSpPr>
          <p:nvPr/>
        </p:nvCxnSpPr>
        <p:spPr bwMode="auto">
          <a:xfrm>
            <a:off x="1257300" y="962894"/>
            <a:ext cx="5256213" cy="0"/>
          </a:xfrm>
          <a:prstGeom prst="straightConnector1">
            <a:avLst/>
          </a:prstGeom>
          <a:noFill/>
          <a:ln w="31750">
            <a:solidFill>
              <a:srgbClr val="ED7D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cxnSp>
        <p:nvCxnSpPr>
          <p:cNvPr id="7" name="AutoShape 5"/>
          <p:cNvCxnSpPr>
            <a:cxnSpLocks noChangeShapeType="1"/>
          </p:cNvCxnSpPr>
          <p:nvPr/>
        </p:nvCxnSpPr>
        <p:spPr bwMode="auto">
          <a:xfrm>
            <a:off x="-15875" y="1061319"/>
            <a:ext cx="6529388" cy="0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cxnSp>
        <p:nvCxnSpPr>
          <p:cNvPr id="8" name="AutoShape 6"/>
          <p:cNvCxnSpPr>
            <a:cxnSpLocks noChangeShapeType="1"/>
          </p:cNvCxnSpPr>
          <p:nvPr/>
        </p:nvCxnSpPr>
        <p:spPr bwMode="auto">
          <a:xfrm>
            <a:off x="557213" y="1150219"/>
            <a:ext cx="8567737" cy="0"/>
          </a:xfrm>
          <a:prstGeom prst="straightConnector1">
            <a:avLst/>
          </a:prstGeom>
          <a:noFill/>
          <a:ln w="31750" algn="ctr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pic>
        <p:nvPicPr>
          <p:cNvPr id="1026" name="Picture 2" descr="http://4.bp.blogspot.com/-5JjYOe_mUG4/U-ALZ9ki9NI/AAAAAAAAKKc/LNw1ogv0hrU/s1600/engranaje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081" y="3238500"/>
            <a:ext cx="685800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-34925" y="2060848"/>
            <a:ext cx="91598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/>
              <a:t>“Planeamos para el Sistema Nacional de Gestión del Riesgo”</a:t>
            </a:r>
            <a:endParaRPr lang="es-CR" sz="6600" dirty="0"/>
          </a:p>
        </p:txBody>
      </p:sp>
    </p:spTree>
    <p:extLst>
      <p:ext uri="{BB962C8B-B14F-4D97-AF65-F5344CB8AC3E}">
        <p14:creationId xmlns:p14="http://schemas.microsoft.com/office/powerpoint/2010/main" val="8147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7" y="0"/>
            <a:ext cx="3369733" cy="6857999"/>
          </a:xfrm>
          <a:prstGeom prst="rect">
            <a:avLst/>
          </a:prstGeom>
        </p:spPr>
      </p:pic>
      <p:pic>
        <p:nvPicPr>
          <p:cNvPr id="9" name="Picture 2" descr="G:\Logos, leyes, decretos, planes y reglamentos\Logos Institucionales\Logo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49280"/>
            <a:ext cx="863821" cy="85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20470"/>
              </p:ext>
            </p:extLst>
          </p:nvPr>
        </p:nvGraphicFramePr>
        <p:xfrm>
          <a:off x="827584" y="836712"/>
          <a:ext cx="7490194" cy="5439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244"/>
                <a:gridCol w="437784"/>
                <a:gridCol w="302279"/>
                <a:gridCol w="719216"/>
                <a:gridCol w="104235"/>
                <a:gridCol w="698370"/>
                <a:gridCol w="114658"/>
                <a:gridCol w="646254"/>
                <a:gridCol w="120818"/>
                <a:gridCol w="1146579"/>
                <a:gridCol w="104235"/>
                <a:gridCol w="427362"/>
                <a:gridCol w="114658"/>
                <a:gridCol w="1167428"/>
                <a:gridCol w="323127"/>
                <a:gridCol w="406514"/>
                <a:gridCol w="281433"/>
              </a:tblGrid>
              <a:tr h="261246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s-CR" sz="1100" u="none" strike="noStrike" dirty="0">
                          <a:effectLst/>
                        </a:rPr>
                        <a:t> </a:t>
                      </a:r>
                      <a:endParaRPr lang="es-C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65746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es-CR" sz="1100" u="none" strike="noStrike" dirty="0">
                          <a:effectLst/>
                        </a:rPr>
                        <a:t> </a:t>
                      </a:r>
                      <a:endParaRPr lang="es-C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2016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2030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s-CR" sz="1100" u="none" strike="noStrike" dirty="0">
                          <a:effectLst/>
                        </a:rPr>
                        <a:t> </a:t>
                      </a:r>
                      <a:endParaRPr lang="es-C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417996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 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Horizonte de 15 años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 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4746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 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 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 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548619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Marco Internacional para la Reducción de Riesgo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4746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 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483309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effectLst/>
                        </a:rPr>
                        <a:t>Política Nacional de Gestión del Riesgo</a:t>
                      </a:r>
                      <a:endParaRPr lang="es-C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4746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 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757619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R" sz="1400" b="1" u="none" strike="noStrike" dirty="0">
                          <a:effectLst/>
                        </a:rPr>
                        <a:t>PNGR (2016-2020)</a:t>
                      </a:r>
                      <a:br>
                        <a:rPr lang="es-CR" sz="1400" b="1" u="none" strike="noStrike" dirty="0">
                          <a:effectLst/>
                        </a:rPr>
                      </a:br>
                      <a:r>
                        <a:rPr lang="es-CR" sz="1400" b="1" u="none" strike="noStrike" dirty="0">
                          <a:effectLst/>
                        </a:rPr>
                        <a:t>I Quinquenio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effectLst/>
                        </a:rPr>
                        <a:t>PNGR (2021-2025)</a:t>
                      </a:r>
                      <a:br>
                        <a:rPr lang="es-CR" sz="1400" u="none" strike="noStrike" dirty="0">
                          <a:effectLst/>
                        </a:rPr>
                      </a:br>
                      <a:r>
                        <a:rPr lang="es-CR" sz="1400" u="none" strike="noStrike" dirty="0">
                          <a:effectLst/>
                        </a:rPr>
                        <a:t>II Quinquenio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R" sz="1400" u="none" strike="noStrike" dirty="0">
                          <a:effectLst/>
                        </a:rPr>
                        <a:t>PNGR (2026-2030)</a:t>
                      </a:r>
                      <a:br>
                        <a:rPr lang="es-CR" sz="1400" u="none" strike="noStrike" dirty="0">
                          <a:effectLst/>
                        </a:rPr>
                      </a:br>
                      <a:r>
                        <a:rPr lang="es-CR" sz="1400" u="none" strike="noStrike" dirty="0">
                          <a:effectLst/>
                        </a:rPr>
                        <a:t>III Quinquenio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4746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 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574745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PND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PND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PND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PND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65746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s-CR" sz="1600" u="none" strike="noStrike" dirty="0">
                          <a:effectLst/>
                        </a:rPr>
                        <a:t> 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27431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s-CR" sz="1100" u="none" strike="noStrike" dirty="0">
                          <a:effectLst/>
                        </a:rPr>
                        <a:t> </a:t>
                      </a:r>
                      <a:endParaRPr lang="es-C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100" u="none" strike="noStrike" dirty="0">
                          <a:effectLst/>
                        </a:rPr>
                        <a:t> </a:t>
                      </a:r>
                      <a:endParaRPr lang="es-C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3419872" y="6381328"/>
            <a:ext cx="3329067" cy="19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4F81BD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rot="0" vert="horz" wrap="square" lIns="228600" tIns="0" rIns="0" bIns="0" anchor="t" anchorCtr="0" upright="1">
            <a:noAutofit/>
          </a:bodyPr>
          <a:lstStyle/>
          <a:p>
            <a:pPr algn="ctr"/>
            <a:r>
              <a:rPr lang="es-CR" sz="1200" i="1" dirty="0">
                <a:latin typeface="Calibri"/>
                <a:ea typeface="Calibri"/>
                <a:cs typeface="Times New Roman"/>
              </a:rPr>
              <a:t>Fuente: </a:t>
            </a:r>
            <a:r>
              <a:rPr lang="es-CR" sz="1200" i="1" dirty="0" smtClean="0">
                <a:latin typeface="Calibri"/>
                <a:ea typeface="Calibri"/>
                <a:cs typeface="Times New Roman"/>
              </a:rPr>
              <a:t>Desarrollo Estratégico del SNGR, 2015.</a:t>
            </a:r>
            <a:endParaRPr lang="es-CR" sz="1200" i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7" name="Rectángulo redondeado 2"/>
          <p:cNvSpPr/>
          <p:nvPr/>
        </p:nvSpPr>
        <p:spPr>
          <a:xfrm>
            <a:off x="2411760" y="1268760"/>
            <a:ext cx="3024336" cy="36004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HORIZONTE ESTRATÉGICO</a:t>
            </a:r>
            <a:endParaRPr lang="es-CR" b="1" dirty="0"/>
          </a:p>
        </p:txBody>
      </p:sp>
      <p:sp>
        <p:nvSpPr>
          <p:cNvPr id="2" name="1 Elipse"/>
          <p:cNvSpPr/>
          <p:nvPr/>
        </p:nvSpPr>
        <p:spPr>
          <a:xfrm>
            <a:off x="1259632" y="3692755"/>
            <a:ext cx="2520280" cy="1152128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7" y="0"/>
            <a:ext cx="3369733" cy="6857999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115616" y="5297027"/>
            <a:ext cx="601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pasa</a:t>
            </a:r>
            <a:r>
              <a:rPr lang="en-US" b="1" dirty="0" smtClean="0"/>
              <a:t> con </a:t>
            </a:r>
            <a:r>
              <a:rPr lang="en-US" b="1" dirty="0" err="1" smtClean="0"/>
              <a:t>acciones</a:t>
            </a:r>
            <a:r>
              <a:rPr lang="en-US" b="1" dirty="0" smtClean="0"/>
              <a:t> para </a:t>
            </a:r>
            <a:r>
              <a:rPr lang="en-US" b="1" dirty="0" err="1" smtClean="0"/>
              <a:t>instituciones</a:t>
            </a:r>
            <a:r>
              <a:rPr lang="en-US" b="1" dirty="0" smtClean="0"/>
              <a:t> que no </a:t>
            </a:r>
            <a:r>
              <a:rPr lang="en-US" b="1" dirty="0" err="1" smtClean="0"/>
              <a:t>están</a:t>
            </a:r>
            <a:r>
              <a:rPr lang="en-US" b="1" dirty="0" smtClean="0"/>
              <a:t> </a:t>
            </a:r>
            <a:r>
              <a:rPr lang="en-US" b="1" dirty="0" err="1" smtClean="0"/>
              <a:t>aquí</a:t>
            </a:r>
            <a:r>
              <a:rPr lang="en-US" b="1" dirty="0" smtClean="0"/>
              <a:t>?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115616" y="1196752"/>
            <a:ext cx="2376264" cy="900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Acciones</a:t>
            </a:r>
            <a:r>
              <a:rPr lang="en-US" sz="2400" b="1" dirty="0"/>
              <a:t> para la CNE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860032" y="1196752"/>
            <a:ext cx="3168352" cy="1033264"/>
          </a:xfrm>
          <a:prstGeom prst="rect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Acciones</a:t>
            </a:r>
            <a:r>
              <a:rPr lang="en-US" sz="2000" b="1" dirty="0" smtClean="0"/>
              <a:t> para el Sistema Nacional de </a:t>
            </a:r>
            <a:r>
              <a:rPr lang="en-US" sz="2000" b="1" dirty="0" err="1" smtClean="0"/>
              <a:t>Gestión</a:t>
            </a:r>
            <a:r>
              <a:rPr lang="en-US" sz="2000" b="1" dirty="0" smtClean="0"/>
              <a:t> del </a:t>
            </a:r>
            <a:r>
              <a:rPr lang="en-US" sz="2000" b="1" dirty="0" err="1" smtClean="0"/>
              <a:t>Riesgo</a:t>
            </a:r>
            <a:endParaRPr lang="en-US" sz="2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115616" y="2492896"/>
            <a:ext cx="6984776" cy="25545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hangingPunct="0"/>
            <a:r>
              <a:rPr lang="es-CR" sz="2000" b="1" dirty="0" smtClean="0"/>
              <a:t>Ley N° 8488</a:t>
            </a:r>
          </a:p>
          <a:p>
            <a:pPr algn="just" hangingPunct="0"/>
            <a:endParaRPr lang="es-CR" sz="2000" b="1" dirty="0"/>
          </a:p>
          <a:p>
            <a:pPr algn="just" hangingPunct="0"/>
            <a:r>
              <a:rPr lang="es-CR" sz="2000" b="1" dirty="0" smtClean="0"/>
              <a:t>ARTÍCULO </a:t>
            </a:r>
            <a:r>
              <a:rPr lang="es-CR" sz="2000" b="1" dirty="0"/>
              <a:t>14.-	Competencias ordinarias de prevención de la </a:t>
            </a:r>
            <a:r>
              <a:rPr lang="es-CR" sz="2000" b="1" dirty="0" smtClean="0"/>
              <a:t>Comisión:</a:t>
            </a:r>
            <a:endParaRPr lang="es-CR" sz="2000" b="1" dirty="0"/>
          </a:p>
          <a:p>
            <a:pPr algn="just" hangingPunct="0"/>
            <a:r>
              <a:rPr lang="es-CR" sz="2000" dirty="0"/>
              <a:t> </a:t>
            </a:r>
          </a:p>
          <a:p>
            <a:pPr algn="just"/>
            <a:r>
              <a:rPr lang="es-CR" sz="2000" dirty="0"/>
              <a:t>La Comisión será la entidad rectora en lo referente a la prevención de riesgos y a los preparativos para atender situaciones de emergencia.</a:t>
            </a:r>
            <a:r>
              <a:rPr lang="es-CR" sz="2000" dirty="0" smtClean="0"/>
              <a:t>…</a:t>
            </a:r>
            <a:endParaRPr lang="en-US" sz="2000" dirty="0"/>
          </a:p>
        </p:txBody>
      </p:sp>
      <p:sp>
        <p:nvSpPr>
          <p:cNvPr id="6" name="5 Más"/>
          <p:cNvSpPr/>
          <p:nvPr/>
        </p:nvSpPr>
        <p:spPr>
          <a:xfrm>
            <a:off x="3816424" y="1330729"/>
            <a:ext cx="914400" cy="914400"/>
          </a:xfrm>
          <a:prstGeom prst="mathPlus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1115616" y="5968442"/>
            <a:ext cx="58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¿Que </a:t>
            </a:r>
            <a:r>
              <a:rPr lang="en-US" b="1" dirty="0" err="1"/>
              <a:t>sigue</a:t>
            </a:r>
            <a:r>
              <a:rPr lang="en-US" b="1" dirty="0"/>
              <a:t> con la </a:t>
            </a:r>
            <a:r>
              <a:rPr lang="en-US" b="1" dirty="0" err="1"/>
              <a:t>información</a:t>
            </a:r>
            <a:r>
              <a:rPr lang="en-US" b="1" dirty="0"/>
              <a:t> que hoy se </a:t>
            </a:r>
            <a:r>
              <a:rPr lang="en-US" b="1" dirty="0" err="1"/>
              <a:t>recoge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526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7" y="0"/>
            <a:ext cx="3369733" cy="6857999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1331640" y="5127794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/>
              <a:t>V</a:t>
            </a:r>
            <a:r>
              <a:rPr lang="en-US" sz="2400" b="1" smtClean="0"/>
              <a:t>iene</a:t>
            </a:r>
            <a:r>
              <a:rPr lang="en-US" sz="2400" b="1" dirty="0" smtClean="0"/>
              <a:t> </a:t>
            </a:r>
            <a:r>
              <a:rPr lang="en-US" sz="2400" b="1" dirty="0"/>
              <a:t>a </a:t>
            </a:r>
            <a:r>
              <a:rPr lang="en-US" sz="2400" b="1" dirty="0" err="1"/>
              <a:t>aportar</a:t>
            </a:r>
            <a:endParaRPr lang="en-U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842143" y="1268760"/>
            <a:ext cx="7344816" cy="34163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 smtClean="0"/>
              <a:t>Foro Nacional sobre Riesgo</a:t>
            </a:r>
          </a:p>
          <a:p>
            <a:pPr algn="just"/>
            <a:endParaRPr lang="es-CR" sz="2400" b="1" dirty="0"/>
          </a:p>
          <a:p>
            <a:pPr algn="just"/>
            <a:r>
              <a:rPr lang="es-CR" sz="2400" b="1" dirty="0" smtClean="0"/>
              <a:t>Instancia de seguimiento de la política de gestión del riesgo; periódicamente reúne a los integrantes de todas las instancias de coordinación descritas en este artículo</a:t>
            </a:r>
          </a:p>
          <a:p>
            <a:pPr algn="just"/>
            <a:r>
              <a:rPr lang="es-CR" sz="2400" b="1" dirty="0" smtClean="0"/>
              <a:t>…</a:t>
            </a:r>
            <a:endParaRPr lang="es-CR" sz="2400" b="1" dirty="0"/>
          </a:p>
          <a:p>
            <a:pPr algn="just"/>
            <a:r>
              <a:rPr lang="es-CR" sz="2400" b="1" dirty="0"/>
              <a:t>Por medio del abordaje de los temas relevantes, los participantes deberán </a:t>
            </a:r>
            <a:r>
              <a:rPr lang="es-CR" sz="2400" b="1" u="sng" dirty="0">
                <a:solidFill>
                  <a:schemeClr val="bg1"/>
                </a:solidFill>
              </a:rPr>
              <a:t>discutir y proponer cursos de acción para el avance de la política.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0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7" y="0"/>
            <a:ext cx="3369733" cy="6857999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664856"/>
              </p:ext>
            </p:extLst>
          </p:nvPr>
        </p:nvGraphicFramePr>
        <p:xfrm>
          <a:off x="467544" y="332657"/>
          <a:ext cx="8064895" cy="6045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1152128"/>
                <a:gridCol w="1152128"/>
                <a:gridCol w="648072"/>
                <a:gridCol w="1080120"/>
                <a:gridCol w="936104"/>
                <a:gridCol w="1080120"/>
                <a:gridCol w="1152127"/>
              </a:tblGrid>
              <a:tr h="24435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CR" sz="1600" b="1" u="none" strike="noStrike" dirty="0">
                          <a:effectLst/>
                        </a:rPr>
                        <a:t>PLAN NACIONAL DE GESTIÓN DEL RIESGO 2016-2020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35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CR" sz="1600" b="1" u="none" strike="noStrike" dirty="0">
                          <a:effectLst/>
                        </a:rPr>
                        <a:t>MATRIZ DE ACCIONES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12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CR" sz="1600" b="1" u="none" strike="noStrike" dirty="0">
                          <a:effectLst/>
                        </a:rPr>
                        <a:t>EJE1: GENERACIÓN DE RESILIENCIA E INCLUSIÓN SOCIAL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1013">
                <a:tc gridSpan="8">
                  <a:txBody>
                    <a:bodyPr/>
                    <a:lstStyle/>
                    <a:p>
                      <a:pPr algn="just" fontAlgn="t"/>
                      <a:r>
                        <a:rPr lang="es-CR" sz="1600" b="1" u="none" strike="noStrike" dirty="0" smtClean="0">
                          <a:effectLst/>
                        </a:rPr>
                        <a:t>LINEAMIENTO: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2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 dirty="0">
                          <a:effectLst/>
                        </a:rPr>
                        <a:t>AMBITO DE GESTIÓN DEL RIESGO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 dirty="0">
                          <a:effectLst/>
                        </a:rPr>
                        <a:t>ACCIÓN ESTRATÉGICA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 dirty="0">
                          <a:effectLst/>
                        </a:rPr>
                        <a:t>META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 dirty="0">
                          <a:effectLst/>
                        </a:rPr>
                        <a:t>FUENTE DE VERIFICACIÓN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>
                          <a:effectLst/>
                        </a:rPr>
                        <a:t>RESPONSABLE</a:t>
                      </a:r>
                      <a:endParaRPr lang="es-C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5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 dirty="0">
                          <a:effectLst/>
                        </a:rPr>
                        <a:t>DESCRIPCIÓN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 dirty="0">
                          <a:effectLst/>
                        </a:rPr>
                        <a:t>PERIODO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 dirty="0">
                          <a:effectLst/>
                        </a:rPr>
                        <a:t>PRODUCTO ESPERADO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b="1" u="sng" strike="noStrike" dirty="0">
                          <a:effectLst/>
                        </a:rPr>
                        <a:t>COORDINACIÓN</a:t>
                      </a:r>
                      <a:endParaRPr lang="es-CR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 dirty="0">
                          <a:effectLst/>
                        </a:rPr>
                        <a:t>OTROS INVOLUCRADOS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57413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 dirty="0">
                          <a:effectLst/>
                        </a:rPr>
                        <a:t>Reducción del Riesgo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C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Número…</a:t>
                      </a:r>
                    </a:p>
                    <a:p>
                      <a:pPr algn="just" fontAlgn="ctr"/>
                      <a:r>
                        <a:rPr lang="es-C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CR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 …</a:t>
                      </a:r>
                      <a:endParaRPr lang="es-CR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9124">
                <a:tc>
                  <a:txBody>
                    <a:bodyPr/>
                    <a:lstStyle/>
                    <a:p>
                      <a:pPr algn="ctr" fontAlgn="ctr"/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promoción para el aseguramiento de las viviendas, en particular las de interés social.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Beneficiarios de bonos de la vivienda reciben capacitación  e información sobre seguros.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(Un número)</a:t>
                      </a:r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beneficiarios del bono de la viviendas cuentan con seguro de vivienda.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Registro de viviendas aseguradas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BANHVI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SUGESE, INS y otras operadoras de seguros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5125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 dirty="0">
                          <a:effectLst/>
                        </a:rPr>
                        <a:t>Preparativos y Respuesta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222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200" u="none" strike="noStrike" dirty="0">
                          <a:effectLst/>
                        </a:rPr>
                        <a:t>Recuperación</a:t>
                      </a:r>
                      <a:endParaRPr lang="es-C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200" u="none" strike="noStrike" dirty="0">
                          <a:effectLst/>
                        </a:rPr>
                        <a:t> </a:t>
                      </a:r>
                      <a:endParaRPr lang="es-C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50" marR="7050" marT="70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2 Elipse"/>
          <p:cNvSpPr/>
          <p:nvPr/>
        </p:nvSpPr>
        <p:spPr>
          <a:xfrm>
            <a:off x="2123728" y="1700808"/>
            <a:ext cx="3744416" cy="16561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7" y="0"/>
            <a:ext cx="3369733" cy="6857999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2256309" y="4732341"/>
            <a:ext cx="1543042" cy="49116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IMPACTO</a:t>
            </a:r>
            <a:endParaRPr lang="es-CR" b="1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2256309" y="2272047"/>
            <a:ext cx="1552775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DE GESTIÓN</a:t>
            </a:r>
            <a:endParaRPr lang="es-CR" b="1" dirty="0"/>
          </a:p>
        </p:txBody>
      </p:sp>
      <p:sp>
        <p:nvSpPr>
          <p:cNvPr id="2" name="Rectángulo redondeado 1"/>
          <p:cNvSpPr/>
          <p:nvPr/>
        </p:nvSpPr>
        <p:spPr>
          <a:xfrm>
            <a:off x="3655069" y="292833"/>
            <a:ext cx="2007656" cy="51371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INDICADORES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210167" y="3543718"/>
            <a:ext cx="1656185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Medición</a:t>
            </a:r>
            <a:endParaRPr lang="es-CR" sz="2800" b="1" dirty="0"/>
          </a:p>
        </p:txBody>
      </p:sp>
      <p:sp>
        <p:nvSpPr>
          <p:cNvPr id="5" name="Rectángulo redondeado 4"/>
          <p:cNvSpPr/>
          <p:nvPr/>
        </p:nvSpPr>
        <p:spPr>
          <a:xfrm>
            <a:off x="4211960" y="1099687"/>
            <a:ext cx="1674322" cy="1493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Gobernabilidad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Planificación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Regulación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211960" y="2628582"/>
            <a:ext cx="1674322" cy="137206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Gobernanza</a:t>
            </a:r>
            <a:endParaRPr lang="en-US" sz="1600" b="1" dirty="0" smtClean="0"/>
          </a:p>
          <a:p>
            <a:pPr algn="ctr"/>
            <a:endParaRPr lang="en-US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 err="1" smtClean="0"/>
              <a:t>Participación</a:t>
            </a:r>
            <a:endParaRPr lang="en-US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 err="1" smtClean="0"/>
              <a:t>Compromisos</a:t>
            </a:r>
            <a:endParaRPr lang="en-US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 err="1" smtClean="0"/>
              <a:t>Conocimiento</a:t>
            </a:r>
            <a:endParaRPr lang="en-US" sz="1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 err="1" smtClean="0"/>
              <a:t>Actitudes</a:t>
            </a:r>
            <a:endParaRPr lang="es-CR" sz="12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4355975" y="5576324"/>
            <a:ext cx="1872205" cy="22940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/>
              <a:t>Daños</a:t>
            </a:r>
            <a:endParaRPr lang="es-CR" sz="1600" b="1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6804628" y="1639462"/>
            <a:ext cx="2015844" cy="50680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/>
              <a:t>Estrategias </a:t>
            </a:r>
            <a:r>
              <a:rPr lang="es-MX" sz="1400" b="1" dirty="0" smtClean="0"/>
              <a:t>Nacionales -</a:t>
            </a:r>
            <a:endParaRPr lang="es-MX" sz="1400" b="1" dirty="0"/>
          </a:p>
          <a:p>
            <a:pPr algn="ctr"/>
            <a:r>
              <a:rPr lang="es-MX" sz="1400" b="1" dirty="0"/>
              <a:t>Sectoriales</a:t>
            </a:r>
            <a:endParaRPr lang="es-CR" sz="1400" b="1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6804628" y="2936884"/>
            <a:ext cx="2015844" cy="66735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Territorios</a:t>
            </a:r>
          </a:p>
          <a:p>
            <a:pPr algn="ctr"/>
            <a:r>
              <a:rPr lang="es-MX" sz="1400" b="1" dirty="0" smtClean="0"/>
              <a:t>Nacional-Regional-Local-Comunitario</a:t>
            </a:r>
            <a:endParaRPr lang="es-CR" sz="1400" b="1" dirty="0"/>
          </a:p>
        </p:txBody>
      </p:sp>
      <p:sp>
        <p:nvSpPr>
          <p:cNvPr id="21" name="Abrir llave 20"/>
          <p:cNvSpPr/>
          <p:nvPr/>
        </p:nvSpPr>
        <p:spPr>
          <a:xfrm>
            <a:off x="3867977" y="980728"/>
            <a:ext cx="415991" cy="3019915"/>
          </a:xfrm>
          <a:prstGeom prst="leftBrace">
            <a:avLst>
              <a:gd name="adj1" fmla="val 8333"/>
              <a:gd name="adj2" fmla="val 5057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2" name="Rectángulo redondeado 21"/>
          <p:cNvSpPr/>
          <p:nvPr/>
        </p:nvSpPr>
        <p:spPr>
          <a:xfrm>
            <a:off x="4375340" y="5166183"/>
            <a:ext cx="1852841" cy="239139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/>
              <a:t>Pérdidas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4375340" y="4745663"/>
            <a:ext cx="1852843" cy="23225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/>
              <a:t>Afectación humana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4375829" y="4291831"/>
            <a:ext cx="1852353" cy="26336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/>
              <a:t>Mortalidad</a:t>
            </a:r>
          </a:p>
        </p:txBody>
      </p:sp>
      <p:sp>
        <p:nvSpPr>
          <p:cNvPr id="25" name="Abrir llave 24"/>
          <p:cNvSpPr/>
          <p:nvPr/>
        </p:nvSpPr>
        <p:spPr>
          <a:xfrm>
            <a:off x="3867977" y="4176828"/>
            <a:ext cx="419372" cy="1772452"/>
          </a:xfrm>
          <a:prstGeom prst="leftBrace">
            <a:avLst>
              <a:gd name="adj1" fmla="val 8333"/>
              <a:gd name="adj2" fmla="val 4705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7" name="Abrir llave 26"/>
          <p:cNvSpPr/>
          <p:nvPr/>
        </p:nvSpPr>
        <p:spPr>
          <a:xfrm>
            <a:off x="1895799" y="2146268"/>
            <a:ext cx="415991" cy="3226948"/>
          </a:xfrm>
          <a:prstGeom prst="leftBrace">
            <a:avLst>
              <a:gd name="adj1" fmla="val 8333"/>
              <a:gd name="adj2" fmla="val 5057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8" name="Flecha izquierda 27"/>
          <p:cNvSpPr/>
          <p:nvPr/>
        </p:nvSpPr>
        <p:spPr>
          <a:xfrm>
            <a:off x="5976228" y="1715414"/>
            <a:ext cx="756012" cy="430854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9" name="Flecha izquierda 28"/>
          <p:cNvSpPr/>
          <p:nvPr/>
        </p:nvSpPr>
        <p:spPr>
          <a:xfrm>
            <a:off x="5949967" y="3047996"/>
            <a:ext cx="756012" cy="430854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0" name="19 Rectángulo redondeado"/>
          <p:cNvSpPr/>
          <p:nvPr/>
        </p:nvSpPr>
        <p:spPr>
          <a:xfrm>
            <a:off x="210167" y="864939"/>
            <a:ext cx="3598918" cy="1152128"/>
          </a:xfrm>
          <a:prstGeom prst="roundRect">
            <a:avLst/>
          </a:prstGeom>
          <a:solidFill>
            <a:srgbClr val="C00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La </a:t>
            </a:r>
            <a:r>
              <a:rPr lang="en-US" sz="2800" b="1" dirty="0" err="1" smtClean="0"/>
              <a:t>Política</a:t>
            </a:r>
            <a:r>
              <a:rPr lang="en-US" sz="2800" b="1" dirty="0" smtClean="0"/>
              <a:t> Nacional de </a:t>
            </a:r>
            <a:r>
              <a:rPr lang="en-US" sz="2800" b="1" dirty="0" err="1" smtClean="0"/>
              <a:t>Gestión</a:t>
            </a:r>
            <a:r>
              <a:rPr lang="en-US" sz="2800" b="1" dirty="0" smtClean="0"/>
              <a:t> del </a:t>
            </a:r>
            <a:r>
              <a:rPr lang="en-US" sz="2800" b="1" dirty="0" err="1" smtClean="0"/>
              <a:t>Riesgo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7775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7" y="0"/>
            <a:ext cx="3369733" cy="6857999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3491880" y="2924943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prstClr val="black"/>
                </a:solidFill>
              </a:rPr>
              <a:t>RESULTADOS ESPERADOS AL 2030</a:t>
            </a:r>
            <a:endParaRPr lang="es-ES" sz="2400" dirty="0">
              <a:solidFill>
                <a:prstClr val="black"/>
              </a:solidFill>
            </a:endParaRPr>
          </a:p>
        </p:txBody>
      </p:sp>
      <p:pic>
        <p:nvPicPr>
          <p:cNvPr id="8" name="Picture 2" descr="Logo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2317"/>
            <a:ext cx="15335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529388" y="404664"/>
            <a:ext cx="2598737" cy="99536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R" altLang="es-CR" sz="2000" dirty="0" smtClean="0">
                <a:solidFill>
                  <a:srgbClr val="000000"/>
                </a:solidFill>
                <a:cs typeface="Arial" pitchFamily="34" charset="0"/>
              </a:rPr>
              <a:t>Foro Nacional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R" altLang="es-CR" sz="2000" dirty="0" smtClean="0">
                <a:solidFill>
                  <a:srgbClr val="000000"/>
                </a:solidFill>
                <a:cs typeface="Arial" pitchFamily="34" charset="0"/>
              </a:rPr>
              <a:t>Sobre el Riesgo 2015</a:t>
            </a:r>
            <a:endParaRPr lang="es-CR" altLang="es-C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AutoShape 4"/>
          <p:cNvCxnSpPr>
            <a:cxnSpLocks noChangeShapeType="1"/>
          </p:cNvCxnSpPr>
          <p:nvPr/>
        </p:nvCxnSpPr>
        <p:spPr bwMode="auto">
          <a:xfrm>
            <a:off x="1257300" y="962894"/>
            <a:ext cx="5256213" cy="0"/>
          </a:xfrm>
          <a:prstGeom prst="straightConnector1">
            <a:avLst/>
          </a:prstGeom>
          <a:noFill/>
          <a:ln w="31750">
            <a:solidFill>
              <a:srgbClr val="ED7D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cxnSp>
        <p:nvCxnSpPr>
          <p:cNvPr id="13" name="AutoShape 5"/>
          <p:cNvCxnSpPr>
            <a:cxnSpLocks noChangeShapeType="1"/>
          </p:cNvCxnSpPr>
          <p:nvPr/>
        </p:nvCxnSpPr>
        <p:spPr bwMode="auto">
          <a:xfrm>
            <a:off x="-15875" y="1061319"/>
            <a:ext cx="6529388" cy="0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cxnSp>
        <p:nvCxnSpPr>
          <p:cNvPr id="14" name="AutoShape 6"/>
          <p:cNvCxnSpPr>
            <a:cxnSpLocks noChangeShapeType="1"/>
          </p:cNvCxnSpPr>
          <p:nvPr/>
        </p:nvCxnSpPr>
        <p:spPr bwMode="auto">
          <a:xfrm>
            <a:off x="557213" y="1150219"/>
            <a:ext cx="8567737" cy="0"/>
          </a:xfrm>
          <a:prstGeom prst="straightConnector1">
            <a:avLst/>
          </a:prstGeom>
          <a:noFill/>
          <a:ln w="31750" algn="ctr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graphicFrame>
        <p:nvGraphicFramePr>
          <p:cNvPr id="15" name="14 Diagrama"/>
          <p:cNvGraphicFramePr/>
          <p:nvPr>
            <p:extLst/>
          </p:nvPr>
        </p:nvGraphicFramePr>
        <p:xfrm>
          <a:off x="-34925" y="15782"/>
          <a:ext cx="9159875" cy="684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831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7" y="0"/>
            <a:ext cx="3369733" cy="6857999"/>
          </a:xfrm>
          <a:prstGeom prst="rect">
            <a:avLst/>
          </a:prstGeom>
        </p:spPr>
      </p:pic>
      <p:sp>
        <p:nvSpPr>
          <p:cNvPr id="4" name="3 Rectángulo redondeado"/>
          <p:cNvSpPr/>
          <p:nvPr/>
        </p:nvSpPr>
        <p:spPr>
          <a:xfrm>
            <a:off x="789137" y="207694"/>
            <a:ext cx="7591260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MODELO DE GESTIÓN DE LA POLÍTICA NACIONAL DE GESTIÓN DEL RIESGO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772068" y="1392658"/>
            <a:ext cx="2604092" cy="72008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SISTEMA NACIONAL DE GESTIÓN DEL RIESGO</a:t>
            </a:r>
            <a:endParaRPr lang="en-US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83531" y="1382404"/>
            <a:ext cx="2596866" cy="7405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PLAN NACIONAL DE GESTIÓN DEL RIESGO</a:t>
            </a:r>
            <a:endParaRPr lang="en-US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789137" y="4096511"/>
            <a:ext cx="2005106" cy="66938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REDUCCIÓN DEL RIESGO</a:t>
            </a:r>
            <a:endParaRPr lang="en-US" dirty="0"/>
          </a:p>
        </p:txBody>
      </p:sp>
      <p:sp>
        <p:nvSpPr>
          <p:cNvPr id="8" name="7 Rectángulo redondeado"/>
          <p:cNvSpPr/>
          <p:nvPr/>
        </p:nvSpPr>
        <p:spPr>
          <a:xfrm>
            <a:off x="3627869" y="4096511"/>
            <a:ext cx="1872208" cy="6693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PREPARATIVOS Y RESPUESTA</a:t>
            </a:r>
            <a:endParaRPr lang="en-US" dirty="0"/>
          </a:p>
        </p:txBody>
      </p:sp>
      <p:sp>
        <p:nvSpPr>
          <p:cNvPr id="9" name="8 Rectángulo redondeado"/>
          <p:cNvSpPr/>
          <p:nvPr/>
        </p:nvSpPr>
        <p:spPr>
          <a:xfrm>
            <a:off x="6287739" y="4096510"/>
            <a:ext cx="1997967" cy="66938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RECUPERACIÓN</a:t>
            </a:r>
            <a:endParaRPr lang="en-U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6027114" y="2411437"/>
            <a:ext cx="2110114" cy="4723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Ámbitos</a:t>
            </a:r>
            <a:r>
              <a:rPr lang="en-US" dirty="0" smtClean="0"/>
              <a:t> de </a:t>
            </a:r>
            <a:r>
              <a:rPr lang="en-US" dirty="0" err="1" smtClean="0"/>
              <a:t>Gestión</a:t>
            </a:r>
            <a:endParaRPr lang="en-US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789137" y="908721"/>
            <a:ext cx="7591259" cy="285254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Junta </a:t>
            </a:r>
            <a:r>
              <a:rPr lang="en-US" sz="1600" dirty="0" err="1" smtClean="0"/>
              <a:t>Directiva</a:t>
            </a:r>
            <a:r>
              <a:rPr lang="en-US" sz="1600" dirty="0" smtClean="0"/>
              <a:t>, CNE</a:t>
            </a:r>
            <a:endParaRPr lang="en-US" sz="16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6287737" y="3490318"/>
            <a:ext cx="1997967" cy="450791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Comité</a:t>
            </a:r>
            <a:r>
              <a:rPr lang="en-US" sz="1400" dirty="0" smtClean="0"/>
              <a:t> de </a:t>
            </a:r>
            <a:r>
              <a:rPr lang="en-US" sz="1400" dirty="0" err="1" smtClean="0"/>
              <a:t>Seguimiento</a:t>
            </a:r>
            <a:endParaRPr lang="en-US" sz="14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4280412" y="2636912"/>
            <a:ext cx="567119" cy="537663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CNE</a:t>
            </a:r>
            <a:endParaRPr lang="en-US" sz="1400" dirty="0"/>
          </a:p>
        </p:txBody>
      </p:sp>
      <p:cxnSp>
        <p:nvCxnSpPr>
          <p:cNvPr id="17" name="16 Conector recto"/>
          <p:cNvCxnSpPr>
            <a:stCxn id="5" idx="2"/>
            <a:endCxn id="68" idx="0"/>
          </p:cNvCxnSpPr>
          <p:nvPr/>
        </p:nvCxnSpPr>
        <p:spPr>
          <a:xfrm>
            <a:off x="2074114" y="2112739"/>
            <a:ext cx="2669" cy="3081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6" idx="2"/>
            <a:endCxn id="11" idx="0"/>
          </p:cNvCxnSpPr>
          <p:nvPr/>
        </p:nvCxnSpPr>
        <p:spPr>
          <a:xfrm>
            <a:off x="7081964" y="2122991"/>
            <a:ext cx="207" cy="2884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>
            <a:endCxn id="11" idx="2"/>
          </p:cNvCxnSpPr>
          <p:nvPr/>
        </p:nvCxnSpPr>
        <p:spPr>
          <a:xfrm flipV="1">
            <a:off x="7081964" y="2883812"/>
            <a:ext cx="207" cy="4011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>
            <a:stCxn id="68" idx="2"/>
          </p:cNvCxnSpPr>
          <p:nvPr/>
        </p:nvCxnSpPr>
        <p:spPr>
          <a:xfrm>
            <a:off x="2076783" y="2893263"/>
            <a:ext cx="0" cy="3917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2076783" y="3284984"/>
            <a:ext cx="5005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 redondeado"/>
          <p:cNvSpPr/>
          <p:nvPr/>
        </p:nvSpPr>
        <p:spPr>
          <a:xfrm>
            <a:off x="789137" y="3491634"/>
            <a:ext cx="2005106" cy="449475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Comité</a:t>
            </a:r>
            <a:r>
              <a:rPr lang="en-US" sz="1400" dirty="0" smtClean="0"/>
              <a:t> de </a:t>
            </a:r>
            <a:r>
              <a:rPr lang="en-US" sz="1400" dirty="0" err="1" smtClean="0"/>
              <a:t>Seguimiento</a:t>
            </a:r>
            <a:endParaRPr lang="en-US" sz="1400" dirty="0"/>
          </a:p>
        </p:txBody>
      </p:sp>
      <p:cxnSp>
        <p:nvCxnSpPr>
          <p:cNvPr id="43" name="42 Conector recto"/>
          <p:cNvCxnSpPr>
            <a:stCxn id="28" idx="2"/>
            <a:endCxn id="7" idx="0"/>
          </p:cNvCxnSpPr>
          <p:nvPr/>
        </p:nvCxnSpPr>
        <p:spPr>
          <a:xfrm>
            <a:off x="1791690" y="3941109"/>
            <a:ext cx="0" cy="1554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>
            <a:stCxn id="13" idx="2"/>
            <a:endCxn id="9" idx="0"/>
          </p:cNvCxnSpPr>
          <p:nvPr/>
        </p:nvCxnSpPr>
        <p:spPr>
          <a:xfrm>
            <a:off x="7286721" y="3941109"/>
            <a:ext cx="2" cy="155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stCxn id="28" idx="3"/>
          </p:cNvCxnSpPr>
          <p:nvPr/>
        </p:nvCxnSpPr>
        <p:spPr>
          <a:xfrm>
            <a:off x="2794243" y="3716372"/>
            <a:ext cx="11069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>
            <a:endCxn id="8" idx="0"/>
          </p:cNvCxnSpPr>
          <p:nvPr/>
        </p:nvCxnSpPr>
        <p:spPr>
          <a:xfrm>
            <a:off x="4563973" y="3941110"/>
            <a:ext cx="0" cy="155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>
            <a:stCxn id="14" idx="2"/>
          </p:cNvCxnSpPr>
          <p:nvPr/>
        </p:nvCxnSpPr>
        <p:spPr>
          <a:xfrm>
            <a:off x="4563972" y="3174575"/>
            <a:ext cx="1" cy="3170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>
            <a:stCxn id="8" idx="2"/>
            <a:endCxn id="81" idx="0"/>
          </p:cNvCxnSpPr>
          <p:nvPr/>
        </p:nvCxnSpPr>
        <p:spPr>
          <a:xfrm flipH="1">
            <a:off x="4559598" y="4765898"/>
            <a:ext cx="4375" cy="2472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Rectángulo redondeado"/>
          <p:cNvSpPr/>
          <p:nvPr/>
        </p:nvSpPr>
        <p:spPr>
          <a:xfrm>
            <a:off x="802779" y="5013176"/>
            <a:ext cx="7513637" cy="172819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Instancias</a:t>
            </a:r>
            <a:r>
              <a:rPr lang="en-US" sz="1600" dirty="0" smtClean="0"/>
              <a:t> de </a:t>
            </a:r>
            <a:r>
              <a:rPr lang="en-US" sz="1600" dirty="0" err="1" smtClean="0"/>
              <a:t>Coordinación</a:t>
            </a:r>
            <a:r>
              <a:rPr lang="en-US" sz="1600" dirty="0" smtClean="0"/>
              <a:t> </a:t>
            </a:r>
            <a:r>
              <a:rPr lang="en-US" sz="1600" dirty="0" err="1" smtClean="0"/>
              <a:t>Asesoras</a:t>
            </a:r>
            <a:r>
              <a:rPr lang="en-US" sz="1600" dirty="0" smtClean="0"/>
              <a:t> y </a:t>
            </a:r>
            <a:r>
              <a:rPr lang="en-US" sz="1600" dirty="0" err="1" smtClean="0"/>
              <a:t>Operativas</a:t>
            </a:r>
            <a:r>
              <a:rPr lang="en-US" sz="1600" dirty="0" smtClean="0"/>
              <a:t>:</a:t>
            </a:r>
          </a:p>
          <a:p>
            <a:pPr algn="ctr"/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Comités</a:t>
            </a:r>
            <a:r>
              <a:rPr lang="en-US" sz="1600" dirty="0" smtClean="0"/>
              <a:t> </a:t>
            </a:r>
            <a:r>
              <a:rPr lang="en-US" sz="1600" dirty="0" err="1" smtClean="0"/>
              <a:t>Regionales</a:t>
            </a:r>
            <a:r>
              <a:rPr lang="en-US" sz="1600" dirty="0" smtClean="0"/>
              <a:t>, </a:t>
            </a:r>
            <a:r>
              <a:rPr lang="en-US" sz="1600" dirty="0" err="1" smtClean="0"/>
              <a:t>Municipales</a:t>
            </a:r>
            <a:r>
              <a:rPr lang="en-US" sz="1600" dirty="0" smtClean="0"/>
              <a:t> y </a:t>
            </a:r>
            <a:r>
              <a:rPr lang="en-US" sz="1600" dirty="0" err="1" smtClean="0"/>
              <a:t>Comunales</a:t>
            </a:r>
            <a:r>
              <a:rPr lang="en-US" sz="1600" dirty="0" smtClean="0"/>
              <a:t> de </a:t>
            </a:r>
            <a:r>
              <a:rPr lang="en-US" sz="1600" dirty="0" err="1" smtClean="0"/>
              <a:t>Emergencia</a:t>
            </a:r>
            <a:r>
              <a:rPr lang="en-US" sz="1600" dirty="0" smtClean="0"/>
              <a:t>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Comités</a:t>
            </a:r>
            <a:r>
              <a:rPr lang="en-US" sz="1600" dirty="0"/>
              <a:t> </a:t>
            </a:r>
            <a:r>
              <a:rPr lang="en-US" sz="1600" dirty="0" err="1" smtClean="0"/>
              <a:t>Sectoriales</a:t>
            </a:r>
            <a:r>
              <a:rPr lang="en-US" sz="1600" dirty="0" smtClean="0"/>
              <a:t> </a:t>
            </a:r>
            <a:r>
              <a:rPr lang="en-US" sz="1600" dirty="0"/>
              <a:t>e </a:t>
            </a:r>
            <a:r>
              <a:rPr lang="en-US" sz="1600" dirty="0" err="1" smtClean="0"/>
              <a:t>Institucionales</a:t>
            </a:r>
            <a:r>
              <a:rPr lang="en-US" sz="1600" dirty="0" smtClean="0"/>
              <a:t>  </a:t>
            </a:r>
            <a:r>
              <a:rPr lang="en-US" sz="1600" dirty="0"/>
              <a:t>de </a:t>
            </a:r>
            <a:r>
              <a:rPr lang="en-US" sz="1600" dirty="0" err="1" smtClean="0"/>
              <a:t>Gestión</a:t>
            </a:r>
            <a:r>
              <a:rPr lang="en-US" sz="1600" dirty="0" smtClean="0"/>
              <a:t> </a:t>
            </a:r>
            <a:r>
              <a:rPr lang="en-US" sz="1600" dirty="0"/>
              <a:t>del </a:t>
            </a:r>
            <a:r>
              <a:rPr lang="en-US" sz="1600" dirty="0" err="1" smtClean="0"/>
              <a:t>Riesgo</a:t>
            </a:r>
            <a:r>
              <a:rPr lang="en-US" sz="1600" dirty="0" smtClean="0"/>
              <a:t>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Comités</a:t>
            </a:r>
            <a:r>
              <a:rPr lang="en-US" sz="1600" dirty="0"/>
              <a:t> </a:t>
            </a:r>
            <a:r>
              <a:rPr lang="en-US" sz="1600" dirty="0" err="1"/>
              <a:t>Asesores</a:t>
            </a:r>
            <a:r>
              <a:rPr lang="en-US" sz="1600" dirty="0"/>
              <a:t> </a:t>
            </a:r>
            <a:r>
              <a:rPr lang="en-US" sz="1600" dirty="0" err="1"/>
              <a:t>Técnicos</a:t>
            </a:r>
            <a:r>
              <a:rPr lang="en-US" sz="1600" dirty="0"/>
              <a:t>, 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Redes</a:t>
            </a:r>
            <a:r>
              <a:rPr lang="en-US" sz="1600" dirty="0" smtClean="0"/>
              <a:t> </a:t>
            </a:r>
            <a:r>
              <a:rPr lang="en-US" sz="1600" dirty="0" err="1" smtClean="0"/>
              <a:t>Temáticas</a:t>
            </a:r>
            <a:r>
              <a:rPr lang="en-US" sz="1600" dirty="0" smtClean="0"/>
              <a:t> </a:t>
            </a:r>
            <a:r>
              <a:rPr lang="en-US" sz="1600" dirty="0"/>
              <a:t>y </a:t>
            </a:r>
            <a:r>
              <a:rPr lang="en-US" sz="1600" dirty="0" err="1"/>
              <a:t>T</a:t>
            </a:r>
            <a:r>
              <a:rPr lang="en-US" sz="1600" dirty="0" err="1" smtClean="0"/>
              <a:t>erritoriales</a:t>
            </a:r>
            <a:r>
              <a:rPr lang="en-US" sz="1600" dirty="0" smtClean="0"/>
              <a:t>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Otras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cxnSp>
        <p:nvCxnSpPr>
          <p:cNvPr id="137" name="136 Conector recto"/>
          <p:cNvCxnSpPr>
            <a:stCxn id="12" idx="2"/>
            <a:endCxn id="14" idx="0"/>
          </p:cNvCxnSpPr>
          <p:nvPr/>
        </p:nvCxnSpPr>
        <p:spPr>
          <a:xfrm flipH="1">
            <a:off x="4563972" y="1193975"/>
            <a:ext cx="20795" cy="1442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137 Rectángulo redondeado"/>
          <p:cNvSpPr/>
          <p:nvPr/>
        </p:nvSpPr>
        <p:spPr>
          <a:xfrm>
            <a:off x="3491880" y="1932713"/>
            <a:ext cx="2160240" cy="560183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Foro</a:t>
            </a:r>
            <a:r>
              <a:rPr lang="en-US" sz="1400" dirty="0" smtClean="0"/>
              <a:t> Nacional </a:t>
            </a:r>
            <a:r>
              <a:rPr lang="en-US" sz="1400" dirty="0" err="1" smtClean="0"/>
              <a:t>Sobre</a:t>
            </a:r>
            <a:r>
              <a:rPr lang="en-US" sz="1400" dirty="0" smtClean="0"/>
              <a:t> el </a:t>
            </a:r>
            <a:r>
              <a:rPr lang="en-US" sz="1400" dirty="0" err="1" smtClean="0"/>
              <a:t>Riesgo</a:t>
            </a:r>
            <a:endParaRPr lang="en-US" sz="1400" dirty="0"/>
          </a:p>
        </p:txBody>
      </p:sp>
      <p:cxnSp>
        <p:nvCxnSpPr>
          <p:cNvPr id="165" name="164 Conector recto"/>
          <p:cNvCxnSpPr>
            <a:endCxn id="13" idx="1"/>
          </p:cNvCxnSpPr>
          <p:nvPr/>
        </p:nvCxnSpPr>
        <p:spPr>
          <a:xfrm flipV="1">
            <a:off x="5226703" y="3715714"/>
            <a:ext cx="1061034" cy="6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endCxn id="6" idx="0"/>
          </p:cNvCxnSpPr>
          <p:nvPr/>
        </p:nvCxnSpPr>
        <p:spPr>
          <a:xfrm flipH="1">
            <a:off x="7081964" y="1193975"/>
            <a:ext cx="207" cy="188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>
            <a:endCxn id="5" idx="0"/>
          </p:cNvCxnSpPr>
          <p:nvPr/>
        </p:nvCxnSpPr>
        <p:spPr>
          <a:xfrm>
            <a:off x="2074114" y="1196752"/>
            <a:ext cx="0" cy="1959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Rectángulo redondeado"/>
          <p:cNvSpPr/>
          <p:nvPr/>
        </p:nvSpPr>
        <p:spPr>
          <a:xfrm>
            <a:off x="1021726" y="2420888"/>
            <a:ext cx="2110114" cy="4723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Subsistemas</a:t>
            </a:r>
            <a:endParaRPr lang="en-US" dirty="0"/>
          </a:p>
        </p:txBody>
      </p:sp>
      <p:sp>
        <p:nvSpPr>
          <p:cNvPr id="75" name="74 Rectángulo redondeado"/>
          <p:cNvSpPr/>
          <p:nvPr/>
        </p:nvSpPr>
        <p:spPr>
          <a:xfrm>
            <a:off x="3563888" y="3482265"/>
            <a:ext cx="1997967" cy="450791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Centro de </a:t>
            </a:r>
            <a:r>
              <a:rPr lang="en-US" sz="1400" dirty="0" err="1" smtClean="0"/>
              <a:t>Operaciones</a:t>
            </a:r>
            <a:r>
              <a:rPr lang="en-US" sz="1400" dirty="0" smtClean="0"/>
              <a:t> de </a:t>
            </a:r>
            <a:r>
              <a:rPr lang="en-US" sz="1400" dirty="0" err="1" smtClean="0"/>
              <a:t>Emergencia</a:t>
            </a:r>
            <a:endParaRPr lang="en-US" sz="1400" dirty="0"/>
          </a:p>
        </p:txBody>
      </p:sp>
      <p:cxnSp>
        <p:nvCxnSpPr>
          <p:cNvPr id="35" name="34 Conector recto"/>
          <p:cNvCxnSpPr>
            <a:stCxn id="7" idx="2"/>
          </p:cNvCxnSpPr>
          <p:nvPr/>
        </p:nvCxnSpPr>
        <p:spPr>
          <a:xfrm>
            <a:off x="1791690" y="4765899"/>
            <a:ext cx="0" cy="247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9" idx="2"/>
          </p:cNvCxnSpPr>
          <p:nvPr/>
        </p:nvCxnSpPr>
        <p:spPr>
          <a:xfrm>
            <a:off x="7286723" y="4765898"/>
            <a:ext cx="0" cy="2472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5970121" y="6442302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200" dirty="0">
                <a:solidFill>
                  <a:schemeClr val="bg1"/>
                </a:solidFill>
              </a:rPr>
              <a:t>Fuente: </a:t>
            </a:r>
            <a:r>
              <a:rPr lang="es-CR" sz="1200" i="1" dirty="0">
                <a:solidFill>
                  <a:schemeClr val="bg1"/>
                </a:solidFill>
              </a:rPr>
              <a:t>A. Mata, C. </a:t>
            </a:r>
            <a:r>
              <a:rPr lang="es-CR" sz="1200" i="1" dirty="0" smtClean="0">
                <a:solidFill>
                  <a:schemeClr val="bg1"/>
                </a:solidFill>
              </a:rPr>
              <a:t>Picado, 2015</a:t>
            </a:r>
            <a:endParaRPr lang="es-C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7" y="0"/>
            <a:ext cx="3369733" cy="6857999"/>
          </a:xfrm>
          <a:prstGeom prst="rect">
            <a:avLst/>
          </a:prstGeom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Unidad de Desarrollo Estratégico del Sistema Nacional de Gestión del Riesgo</a:t>
            </a:r>
            <a:endParaRPr lang="en-US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8731"/>
              </p:ext>
            </p:extLst>
          </p:nvPr>
        </p:nvGraphicFramePr>
        <p:xfrm>
          <a:off x="539552" y="764704"/>
          <a:ext cx="8208915" cy="590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037"/>
                <a:gridCol w="665821"/>
                <a:gridCol w="665037"/>
                <a:gridCol w="554719"/>
                <a:gridCol w="665037"/>
                <a:gridCol w="665821"/>
                <a:gridCol w="665821"/>
                <a:gridCol w="665821"/>
                <a:gridCol w="665821"/>
                <a:gridCol w="776921"/>
                <a:gridCol w="776921"/>
                <a:gridCol w="776138"/>
              </a:tblGrid>
              <a:tr h="2596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effectLst/>
                        </a:rPr>
                        <a:t>AÑO</a:t>
                      </a:r>
                      <a:endParaRPr lang="es-C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effectLst/>
                        </a:rPr>
                        <a:t>PERIODO DEL PNGR</a:t>
                      </a:r>
                      <a:endParaRPr lang="es-C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effectLst/>
                        </a:rPr>
                        <a:t>PERIODO DE ADMINIS-TRACIÓN</a:t>
                      </a:r>
                      <a:endParaRPr lang="es-C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effectLst/>
                        </a:rPr>
                        <a:t>PLAZO TRANSCU-RRIDO</a:t>
                      </a:r>
                      <a:endParaRPr lang="es-C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effectLst/>
                        </a:rPr>
                        <a:t>PUNTOS DE CONTROL</a:t>
                      </a:r>
                      <a:endParaRPr lang="es-CR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solidFill>
                            <a:schemeClr val="bg1"/>
                          </a:solidFill>
                          <a:effectLst/>
                        </a:rPr>
                        <a:t>Elaboración del PNGR</a:t>
                      </a:r>
                      <a:endParaRPr lang="es-CR" sz="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solidFill>
                            <a:schemeClr val="bg1"/>
                          </a:solidFill>
                          <a:effectLst/>
                        </a:rPr>
                        <a:t>Líneas Base</a:t>
                      </a:r>
                      <a:endParaRPr lang="es-CR" sz="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solidFill>
                            <a:schemeClr val="bg1"/>
                          </a:solidFill>
                          <a:effectLst/>
                        </a:rPr>
                        <a:t>Sistema de Indicadores</a:t>
                      </a:r>
                      <a:endParaRPr lang="es-CR" sz="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solidFill>
                            <a:schemeClr val="bg1"/>
                          </a:solidFill>
                          <a:effectLst/>
                        </a:rPr>
                        <a:t>Encuesta de Satisfacción</a:t>
                      </a:r>
                      <a:endParaRPr lang="es-CR" sz="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solidFill>
                            <a:schemeClr val="bg1"/>
                          </a:solidFill>
                          <a:effectLst/>
                        </a:rPr>
                        <a:t>Informes de Seguimiento</a:t>
                      </a:r>
                      <a:endParaRPr lang="es-CR" sz="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solidFill>
                            <a:schemeClr val="bg1"/>
                          </a:solidFill>
                          <a:effectLst/>
                        </a:rPr>
                        <a:t>Foro Nacional Sobre Riesgo</a:t>
                      </a:r>
                      <a:endParaRPr lang="es-CR" sz="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solidFill>
                            <a:schemeClr val="bg1"/>
                          </a:solidFill>
                          <a:effectLst/>
                        </a:rPr>
                        <a:t>Informe Final de Gestión de Administración</a:t>
                      </a:r>
                      <a:endParaRPr lang="es-CR" sz="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800" b="1" dirty="0">
                          <a:solidFill>
                            <a:schemeClr val="bg1"/>
                          </a:solidFill>
                          <a:effectLst/>
                        </a:rPr>
                        <a:t>Evaluación de Medio Periodo y Final </a:t>
                      </a:r>
                      <a:endParaRPr lang="es-CR" sz="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9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2015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b="1" dirty="0">
                          <a:effectLst/>
                        </a:rPr>
                        <a:t>2010-2015</a:t>
                      </a:r>
                      <a:endParaRPr lang="es-C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b="1" dirty="0">
                          <a:effectLst/>
                        </a:rPr>
                        <a:t>2014-2018</a:t>
                      </a:r>
                      <a:endParaRPr lang="es-C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--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2016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b="1" dirty="0">
                          <a:solidFill>
                            <a:schemeClr val="bg1"/>
                          </a:solidFill>
                          <a:effectLst/>
                        </a:rPr>
                        <a:t>2016-2020</a:t>
                      </a:r>
                      <a:endParaRPr lang="es-CR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2017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2018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72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2019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b="1" dirty="0">
                          <a:effectLst/>
                        </a:rPr>
                        <a:t>2018-2022</a:t>
                      </a:r>
                      <a:endParaRPr lang="es-C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4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2020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2021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b="1" dirty="0">
                          <a:effectLst/>
                        </a:rPr>
                        <a:t>2021-2025</a:t>
                      </a:r>
                      <a:endParaRPr lang="es-C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6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X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X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X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2022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2023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b="1" dirty="0">
                          <a:effectLst/>
                        </a:rPr>
                        <a:t>2022-2026</a:t>
                      </a:r>
                      <a:endParaRPr lang="es-C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8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X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2024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2025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10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X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X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X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X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2026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b="1" dirty="0">
                          <a:solidFill>
                            <a:schemeClr val="bg1"/>
                          </a:solidFill>
                          <a:effectLst/>
                        </a:rPr>
                        <a:t>2026-2030</a:t>
                      </a:r>
                      <a:endParaRPr lang="es-CR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2027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b="1" dirty="0">
                          <a:effectLst/>
                        </a:rPr>
                        <a:t>2026-2030</a:t>
                      </a:r>
                      <a:endParaRPr lang="es-C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12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X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2028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9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2029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14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 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X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X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>
                          <a:effectLst/>
                        </a:rPr>
                        <a:t> </a:t>
                      </a:r>
                      <a:endParaRPr lang="es-C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13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2030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endParaRPr lang="es-CR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1347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dirty="0">
                          <a:effectLst/>
                        </a:rPr>
                        <a:t>…</a:t>
                      </a:r>
                      <a:endParaRPr lang="es-C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000" b="1" dirty="0">
                          <a:effectLst/>
                        </a:rPr>
                        <a:t>EVALUACIÓN DE IMPACTO</a:t>
                      </a:r>
                      <a:endParaRPr lang="es-CR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922628" y="155340"/>
            <a:ext cx="5688632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POLÍTICA NACIONAL DE GESTIÓN DEL RIESGO</a:t>
            </a:r>
            <a:endParaRPr lang="es-CR" sz="1600" dirty="0"/>
          </a:p>
          <a:p>
            <a:pPr algn="ctr"/>
            <a:r>
              <a:rPr lang="es-CR" sz="1600" b="1" dirty="0"/>
              <a:t>ITINERARIO DE </a:t>
            </a:r>
            <a:r>
              <a:rPr lang="es-CR" sz="1600" b="1" dirty="0" smtClean="0"/>
              <a:t>CONTROL</a:t>
            </a:r>
            <a:endParaRPr lang="en-U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76256" y="6522034"/>
            <a:ext cx="1895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000" b="1" dirty="0"/>
              <a:t>Fuente:</a:t>
            </a:r>
            <a:r>
              <a:rPr lang="es-CR" sz="1000" dirty="0"/>
              <a:t> </a:t>
            </a:r>
            <a:r>
              <a:rPr lang="es-CR" sz="1000" i="1" dirty="0"/>
              <a:t>A. Mata, C. </a:t>
            </a:r>
            <a:r>
              <a:rPr lang="es-CR" sz="1000" i="1" dirty="0" smtClean="0"/>
              <a:t>Picado, 2015</a:t>
            </a:r>
            <a:endParaRPr lang="es-CR" sz="1000" dirty="0"/>
          </a:p>
        </p:txBody>
      </p:sp>
    </p:spTree>
    <p:extLst>
      <p:ext uri="{BB962C8B-B14F-4D97-AF65-F5344CB8AC3E}">
        <p14:creationId xmlns:p14="http://schemas.microsoft.com/office/powerpoint/2010/main" val="42745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9D825202BE63F46B0E723067A97EB34" ma:contentTypeVersion="0" ma:contentTypeDescription="Crear nuevo documento." ma:contentTypeScope="" ma:versionID="e6ced9dafeb7875cdfb0deeb4555aa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730357-EE28-4DBA-A517-00075A65B454}"/>
</file>

<file path=customXml/itemProps2.xml><?xml version="1.0" encoding="utf-8"?>
<ds:datastoreItem xmlns:ds="http://schemas.openxmlformats.org/officeDocument/2006/customXml" ds:itemID="{F4163CA0-A896-43C1-876E-6CD72582315E}"/>
</file>

<file path=customXml/itemProps3.xml><?xml version="1.0" encoding="utf-8"?>
<ds:datastoreItem xmlns:ds="http://schemas.openxmlformats.org/officeDocument/2006/customXml" ds:itemID="{3F7CC4C9-01F6-41C4-9B0C-25116AF1BF88}"/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711</Words>
  <Application>Microsoft Office PowerPoint</Application>
  <PresentationFormat>Presentación en pantalla (4:3)</PresentationFormat>
  <Paragraphs>333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Picado Rojas</dc:creator>
  <cp:lastModifiedBy>Albert Mata Morales</cp:lastModifiedBy>
  <cp:revision>19</cp:revision>
  <dcterms:created xsi:type="dcterms:W3CDTF">2015-10-27T22:58:45Z</dcterms:created>
  <dcterms:modified xsi:type="dcterms:W3CDTF">2015-10-28T14:52:20Z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0x010100E9D825202BE63F46B0E723067A97EB34</vt:lpwstr>
  </property>
</Properties>
</file>