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74" r:id="rId6"/>
    <p:sldId id="257" r:id="rId7"/>
    <p:sldId id="277" r:id="rId8"/>
    <p:sldId id="278" r:id="rId9"/>
    <p:sldId id="279" r:id="rId10"/>
    <p:sldId id="280" r:id="rId11"/>
    <p:sldId id="281" r:id="rId12"/>
    <p:sldId id="284" r:id="rId13"/>
    <p:sldId id="283" r:id="rId14"/>
    <p:sldId id="266" r:id="rId15"/>
    <p:sldId id="285" r:id="rId16"/>
    <p:sldId id="286" r:id="rId17"/>
    <p:sldId id="282" r:id="rId18"/>
    <p:sldId id="287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7AC23-D482-4D2D-872A-539891530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123B9-A2AC-44CB-9872-D3308CAD8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F7B272-21E5-4FDC-878D-646AF3BC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0B37A-69F5-4219-BE5B-A6F3059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5E154-6347-4DC8-A443-7E386D11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41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5680D-0F5E-4C62-B971-70784DED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28D5C-AF25-4903-B52D-802E335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550B0-7A1F-48C3-8041-38E1602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0D7C4-009C-4D27-A65B-26AF624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14B70-3258-4B9E-B65B-E983788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27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2F04D-2CFC-4171-9AB2-8E8951E4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828D0-CB2F-4D00-8B74-FDA8BD4A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576A9-AAE2-4A66-8A8F-CF038AB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2AB7F-7923-4EBB-8DDE-7C9348A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84587-A7E9-4B11-81BA-9BE365C3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8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256A6-F8EE-4BE6-89F3-DCE5AFBB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1BD26-92E4-4FAF-B72C-FA5B17F80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FE66F9-8B77-4795-B024-11EDBD63B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224A89-A8E8-4023-8B40-54816B01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BB1D7-ED84-43A9-B695-F9DAB98A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D70126-9ABE-4090-9130-C0AA28D2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5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BC815-2CCB-4253-93D6-5CA4E02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5B0ED7-2828-4F56-AA43-5BAF1CB7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38B52-A2ED-479B-BC9E-E0FAD8CA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0ECD50-8F25-487A-9C6F-71DAE5EEA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E5F11D-D273-456E-970D-37A786F9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C34324-F110-4CA8-86C3-4D9E4B9D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860F21-4557-477F-886E-479142A4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37FC82-C61C-4FFE-92F2-5B413EBC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91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74C66-4F68-4B3D-8810-787C8211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80E1D9-E70F-48D7-AC28-68FABC22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1EEEB7-E2C8-4BB7-95F4-4D749B93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EB8588-0D7E-4E64-B53D-A5A0C67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1CC58-5986-49D3-8746-69EE3C6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74BBEB-F1D6-4E11-82EE-EF0E499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A9EE8A-94C6-45F0-A8DA-2781BDD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58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003E8-82F2-48F3-ABC3-CE51E315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86CB-629D-4A0C-9514-BAA2A207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322915-43D2-4C59-B6C7-8658E36E2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FF0C4A-B24E-44FE-A9B7-3A01F69A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EC40E-38BF-42C1-B685-DC598A81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B2CC8-DF76-4250-9AEA-9F7DFB7A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0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9AC49-CE91-4707-B250-4DE25CE8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A9BB57-91E5-4D9F-BC5B-DB0C48745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6E3FFC-708C-4BCE-8C8F-EB1D71295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308845-5538-47F7-9CF8-5DA2AA81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DD014-01DE-4B67-A0E7-9D725341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2DBEB-6503-454D-9974-67E240F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42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2C74-5D9C-40DF-ACD3-480CD81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0762CE-959F-47E6-9423-E1B61F9FE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6892D-217A-4785-9F1F-170FCA4F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980AB-9878-4F23-AD5D-AF3EC67E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33B2AA-9B8C-4042-8C25-EB02BBF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5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4943C-3B0F-435D-BEC5-91383E270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F7393-61A7-400E-AA7A-528164534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C87D-03A1-4C9E-9303-17928B62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F5A94-0911-4343-81A3-B1446155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6081-2F13-4B86-A8B3-EBE3DE8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4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1D3FDB-F104-425A-8FF2-3B639781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8E937D-9594-4572-AB87-C7115BC5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536C9-5EFC-4D08-834A-5E511969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3DAC-F33B-42E0-997C-140F7D383D8E}" type="datetimeFigureOut">
              <a:rPr lang="es-ES" smtClean="0"/>
              <a:pPr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81179-D566-47AA-B338-68A46270C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1BBF6-3D23-4047-88F6-3277117B0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B12D4-5677-4848-AB42-AA271A366A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1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8E0F800F-CE08-ADF3-4B6A-8C5457A4C4BC}"/>
              </a:ext>
            </a:extLst>
          </p:cNvPr>
          <p:cNvSpPr txBox="1">
            <a:spLocks/>
          </p:cNvSpPr>
          <p:nvPr/>
        </p:nvSpPr>
        <p:spPr>
          <a:xfrm>
            <a:off x="2843842" y="598777"/>
            <a:ext cx="9144000" cy="12092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SEGUIMIENTO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MARZO 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0FD8DC-8B80-2D3E-16EF-869037683012}"/>
              </a:ext>
            </a:extLst>
          </p:cNvPr>
          <p:cNvSpPr txBox="1"/>
          <p:nvPr/>
        </p:nvSpPr>
        <p:spPr>
          <a:xfrm>
            <a:off x="3493698" y="3338423"/>
            <a:ext cx="3157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CUMPLIMIENTO A LOS ACUERDOS: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200-11-2018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169-08-2019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036-02-2020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1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8511617-C8F5-F344-668B-46CFF72DA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8922"/>
              </p:ext>
            </p:extLst>
          </p:nvPr>
        </p:nvGraphicFramePr>
        <p:xfrm>
          <a:off x="1938338" y="309563"/>
          <a:ext cx="8315325" cy="623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15301" imgH="6238955" progId="Excel.Sheet.12">
                  <p:embed/>
                </p:oleObj>
              </mc:Choice>
              <mc:Fallback>
                <p:oleObj name="Worksheet" r:id="rId3" imgW="8315301" imgH="6238955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8511617-C8F5-F344-668B-46CFF72DA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309563"/>
                        <a:ext cx="8315325" cy="623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65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0534A3-A81F-F2A7-BDD4-68CA8B72B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48258"/>
              </p:ext>
            </p:extLst>
          </p:nvPr>
        </p:nvGraphicFramePr>
        <p:xfrm>
          <a:off x="2346385" y="417512"/>
          <a:ext cx="7513607" cy="602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48651" imgH="9372455" progId="Excel.Sheet.12">
                  <p:embed/>
                </p:oleObj>
              </mc:Choice>
              <mc:Fallback>
                <p:oleObj name="Worksheet" r:id="rId3" imgW="8448651" imgH="9372455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90534A3-A81F-F2A7-BDD4-68CA8B72B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85" y="417512"/>
                        <a:ext cx="7513607" cy="602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26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3B013A-4DE3-8433-17AC-FC7DE9A05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327"/>
            <a:ext cx="9144000" cy="150863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CARTERA DE INVERSIONES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2023</a:t>
            </a:r>
          </a:p>
        </p:txBody>
      </p:sp>
    </p:spTree>
    <p:extLst>
      <p:ext uri="{BB962C8B-B14F-4D97-AF65-F5344CB8AC3E}">
        <p14:creationId xmlns:p14="http://schemas.microsoft.com/office/powerpoint/2010/main" val="85432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036140-EEF9-EA86-0B68-0D72A590399A}"/>
              </a:ext>
            </a:extLst>
          </p:cNvPr>
          <p:cNvSpPr txBox="1"/>
          <p:nvPr/>
        </p:nvSpPr>
        <p:spPr>
          <a:xfrm>
            <a:off x="3159424" y="1591314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PORTAFOLIO DE INVERSIONES POR PLAZO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Millones de colones</a:t>
            </a: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65D1E67-BE86-4D23-0058-E0ABD0985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50641"/>
              </p:ext>
            </p:extLst>
          </p:nvPr>
        </p:nvGraphicFramePr>
        <p:xfrm>
          <a:off x="4147868" y="2432680"/>
          <a:ext cx="4547558" cy="3001961"/>
        </p:xfrm>
        <a:graphic>
          <a:graphicData uri="http://schemas.openxmlformats.org/drawingml/2006/table">
            <a:tbl>
              <a:tblPr/>
              <a:tblGrid>
                <a:gridCol w="1430562">
                  <a:extLst>
                    <a:ext uri="{9D8B030D-6E8A-4147-A177-3AD203B41FA5}">
                      <a16:colId xmlns:a16="http://schemas.microsoft.com/office/drawing/2014/main" val="3251555821"/>
                    </a:ext>
                  </a:extLst>
                </a:gridCol>
                <a:gridCol w="1988829">
                  <a:extLst>
                    <a:ext uri="{9D8B030D-6E8A-4147-A177-3AD203B41FA5}">
                      <a16:colId xmlns:a16="http://schemas.microsoft.com/office/drawing/2014/main" val="431188746"/>
                    </a:ext>
                  </a:extLst>
                </a:gridCol>
                <a:gridCol w="1128167">
                  <a:extLst>
                    <a:ext uri="{9D8B030D-6E8A-4147-A177-3AD203B41FA5}">
                      <a16:colId xmlns:a16="http://schemas.microsoft.com/office/drawing/2014/main" val="127152563"/>
                    </a:ext>
                  </a:extLst>
                </a:gridCol>
              </a:tblGrid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475"/>
                  </a:ext>
                </a:extLst>
              </a:tr>
              <a:tr h="50312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Monto invertido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Porcentaje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56792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¢46,342.34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4400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¢61,642.84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6999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¢107.985.18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05471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0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5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036140-EEF9-EA86-0B68-0D72A590399A}"/>
              </a:ext>
            </a:extLst>
          </p:cNvPr>
          <p:cNvSpPr txBox="1"/>
          <p:nvPr/>
        </p:nvSpPr>
        <p:spPr>
          <a:xfrm>
            <a:off x="3159424" y="1591314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PORTAFOLIO DE INVERSIONES POR MONEDA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Millones de colones</a:t>
            </a:r>
            <a:endParaRPr lang="es-CR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65D1E67-BE86-4D23-0058-E0ABD0985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53026"/>
              </p:ext>
            </p:extLst>
          </p:nvPr>
        </p:nvGraphicFramePr>
        <p:xfrm>
          <a:off x="4035725" y="2415428"/>
          <a:ext cx="4547558" cy="3001961"/>
        </p:xfrm>
        <a:graphic>
          <a:graphicData uri="http://schemas.openxmlformats.org/drawingml/2006/table">
            <a:tbl>
              <a:tblPr/>
              <a:tblGrid>
                <a:gridCol w="1088366">
                  <a:extLst>
                    <a:ext uri="{9D8B030D-6E8A-4147-A177-3AD203B41FA5}">
                      <a16:colId xmlns:a16="http://schemas.microsoft.com/office/drawing/2014/main" val="3251555821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431188746"/>
                    </a:ext>
                  </a:extLst>
                </a:gridCol>
                <a:gridCol w="2208362">
                  <a:extLst>
                    <a:ext uri="{9D8B030D-6E8A-4147-A177-3AD203B41FA5}">
                      <a16:colId xmlns:a16="http://schemas.microsoft.com/office/drawing/2014/main" val="127152563"/>
                    </a:ext>
                  </a:extLst>
                </a:gridCol>
              </a:tblGrid>
              <a:tr h="499767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475"/>
                  </a:ext>
                </a:extLst>
              </a:tr>
              <a:tr h="503126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Plazo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Monto invertido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Porcentaje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56792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¢101,300.00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34400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s-C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ólares</a:t>
                      </a:r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¢6,685.18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26999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¢107,985.18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05471"/>
                  </a:ext>
                </a:extLst>
              </a:tr>
              <a:tr h="49976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0839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7F79EEC-3AEA-8706-E530-3EC9E20A3C4B}"/>
              </a:ext>
            </a:extLst>
          </p:cNvPr>
          <p:cNvSpPr txBox="1"/>
          <p:nvPr/>
        </p:nvSpPr>
        <p:spPr>
          <a:xfrm>
            <a:off x="2467155" y="5149970"/>
            <a:ext cx="401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Colonizado $12.37 millones a ¢540.39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224535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3B013A-4DE3-8433-17AC-FC7DE9A05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327"/>
            <a:ext cx="9144000" cy="1508635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EJECUCION PRESUPUESTARIA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2023</a:t>
            </a:r>
          </a:p>
        </p:txBody>
      </p:sp>
    </p:spTree>
    <p:extLst>
      <p:ext uri="{BB962C8B-B14F-4D97-AF65-F5344CB8AC3E}">
        <p14:creationId xmlns:p14="http://schemas.microsoft.com/office/powerpoint/2010/main" val="33591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79468738-BD8A-8D70-0BA6-0F8379FBF467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MARZO 2023 (MILLONES DE COLONES)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063332-E6EC-4BCC-67F6-1E788346C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89900"/>
              </p:ext>
            </p:extLst>
          </p:nvPr>
        </p:nvGraphicFramePr>
        <p:xfrm>
          <a:off x="3398809" y="1931804"/>
          <a:ext cx="7168551" cy="3396615"/>
        </p:xfrm>
        <a:graphic>
          <a:graphicData uri="http://schemas.openxmlformats.org/drawingml/2006/table">
            <a:tbl>
              <a:tblPr/>
              <a:tblGrid>
                <a:gridCol w="2869186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315412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359552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1006422">
                  <a:extLst>
                    <a:ext uri="{9D8B030D-6E8A-4147-A177-3AD203B41FA5}">
                      <a16:colId xmlns:a16="http://schemas.microsoft.com/office/drawing/2014/main" val="3986661582"/>
                    </a:ext>
                  </a:extLst>
                </a:gridCol>
                <a:gridCol w="617979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9912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Compromisos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3,847.46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896.98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1,644.75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227.98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28.59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6,641.13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1,189.20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3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47DC93-FCB6-437F-46DB-050FD49ED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44493"/>
              </p:ext>
            </p:extLst>
          </p:nvPr>
        </p:nvGraphicFramePr>
        <p:xfrm>
          <a:off x="3514480" y="1728634"/>
          <a:ext cx="5163040" cy="3400731"/>
        </p:xfrm>
        <a:graphic>
          <a:graphicData uri="http://schemas.openxmlformats.org/drawingml/2006/table">
            <a:tbl>
              <a:tblPr/>
              <a:tblGrid>
                <a:gridCol w="2741052">
                  <a:extLst>
                    <a:ext uri="{9D8B030D-6E8A-4147-A177-3AD203B41FA5}">
                      <a16:colId xmlns:a16="http://schemas.microsoft.com/office/drawing/2014/main" val="2730629183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832688485"/>
                    </a:ext>
                  </a:extLst>
                </a:gridCol>
                <a:gridCol w="1087719">
                  <a:extLst>
                    <a:ext uri="{9D8B030D-6E8A-4147-A177-3AD203B41FA5}">
                      <a16:colId xmlns:a16="http://schemas.microsoft.com/office/drawing/2014/main" val="2401153988"/>
                    </a:ext>
                  </a:extLst>
                </a:gridCol>
                <a:gridCol w="246550">
                  <a:extLst>
                    <a:ext uri="{9D8B030D-6E8A-4147-A177-3AD203B41FA5}">
                      <a16:colId xmlns:a16="http://schemas.microsoft.com/office/drawing/2014/main" val="1853396138"/>
                    </a:ext>
                  </a:extLst>
                </a:gridCol>
              </a:tblGrid>
              <a:tr h="49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07298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9407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97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 Remuneraciones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92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Servicios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614715"/>
                  </a:ext>
                </a:extLst>
              </a:tr>
              <a:tr h="287961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Materiales y suministros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75647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Bienes duraderos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86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Transferencias corrientes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9475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Transferencias de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337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Cuentas especiales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41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1,189.20</a:t>
                      </a:r>
                      <a:endParaRPr lang="es-C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610182"/>
                  </a:ext>
                </a:extLst>
              </a:tr>
            </a:tbl>
          </a:graphicData>
        </a:graphic>
      </p:graphicFrame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65A7231B-849D-DC6D-A635-1E6D963E4F80}"/>
              </a:ext>
            </a:extLst>
          </p:cNvPr>
          <p:cNvSpPr/>
          <p:nvPr/>
        </p:nvSpPr>
        <p:spPr>
          <a:xfrm>
            <a:off x="662069" y="2586282"/>
            <a:ext cx="2582590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DISTRIBUCIÓN DE</a:t>
            </a:r>
          </a:p>
          <a:p>
            <a:pPr algn="ctr"/>
            <a:r>
              <a:rPr lang="es-CR" sz="1600" b="1" dirty="0"/>
              <a:t>EGRESOS A MARZO 2023 (MILLONES DE COLONES)</a:t>
            </a:r>
          </a:p>
        </p:txBody>
      </p:sp>
    </p:spTree>
    <p:extLst>
      <p:ext uri="{BB962C8B-B14F-4D97-AF65-F5344CB8AC3E}">
        <p14:creationId xmlns:p14="http://schemas.microsoft.com/office/powerpoint/2010/main" val="18533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4BD3F0-37DA-C775-7C29-466E2CBD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3" y="2872595"/>
            <a:ext cx="2762246" cy="200432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21901E-DCDF-C4C3-7C1C-0A2A22BF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96422"/>
              </p:ext>
            </p:extLst>
          </p:nvPr>
        </p:nvGraphicFramePr>
        <p:xfrm>
          <a:off x="3823656" y="2225386"/>
          <a:ext cx="5199574" cy="2611227"/>
        </p:xfrm>
        <a:graphic>
          <a:graphicData uri="http://schemas.openxmlformats.org/drawingml/2006/table">
            <a:tbl>
              <a:tblPr/>
              <a:tblGrid>
                <a:gridCol w="1295921">
                  <a:extLst>
                    <a:ext uri="{9D8B030D-6E8A-4147-A177-3AD203B41FA5}">
                      <a16:colId xmlns:a16="http://schemas.microsoft.com/office/drawing/2014/main" val="551679213"/>
                    </a:ext>
                  </a:extLst>
                </a:gridCol>
                <a:gridCol w="754906">
                  <a:extLst>
                    <a:ext uri="{9D8B030D-6E8A-4147-A177-3AD203B41FA5}">
                      <a16:colId xmlns:a16="http://schemas.microsoft.com/office/drawing/2014/main" val="1403508511"/>
                    </a:ext>
                  </a:extLst>
                </a:gridCol>
                <a:gridCol w="1149692">
                  <a:extLst>
                    <a:ext uri="{9D8B030D-6E8A-4147-A177-3AD203B41FA5}">
                      <a16:colId xmlns:a16="http://schemas.microsoft.com/office/drawing/2014/main" val="3221290408"/>
                    </a:ext>
                  </a:extLst>
                </a:gridCol>
                <a:gridCol w="1149692">
                  <a:extLst>
                    <a:ext uri="{9D8B030D-6E8A-4147-A177-3AD203B41FA5}">
                      <a16:colId xmlns:a16="http://schemas.microsoft.com/office/drawing/2014/main" val="2402886813"/>
                    </a:ext>
                  </a:extLst>
                </a:gridCol>
                <a:gridCol w="758550">
                  <a:extLst>
                    <a:ext uri="{9D8B030D-6E8A-4147-A177-3AD203B41FA5}">
                      <a16:colId xmlns:a16="http://schemas.microsoft.com/office/drawing/2014/main" val="2339269917"/>
                    </a:ext>
                  </a:extLst>
                </a:gridCol>
                <a:gridCol w="39958">
                  <a:extLst>
                    <a:ext uri="{9D8B030D-6E8A-4147-A177-3AD203B41FA5}">
                      <a16:colId xmlns:a16="http://schemas.microsoft.com/office/drawing/2014/main" val="2200988656"/>
                    </a:ext>
                  </a:extLst>
                </a:gridCol>
                <a:gridCol w="50855">
                  <a:extLst>
                    <a:ext uri="{9D8B030D-6E8A-4147-A177-3AD203B41FA5}">
                      <a16:colId xmlns:a16="http://schemas.microsoft.com/office/drawing/2014/main" val="3375022608"/>
                    </a:ext>
                  </a:extLst>
                </a:gridCol>
              </a:tblGrid>
              <a:tr h="296801"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07337"/>
                  </a:ext>
                </a:extLst>
              </a:tr>
              <a:tr h="4153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12644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3,395.38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24.46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924919"/>
                  </a:ext>
                </a:extLst>
              </a:tr>
              <a:tr h="778809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3,245.75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263.34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467757"/>
                  </a:ext>
                </a:extLst>
              </a:tr>
              <a:tr h="259603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6,641.14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288.08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1,189.20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4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7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30F65805-4A82-B642-894B-6640E2C236C7}"/>
              </a:ext>
            </a:extLst>
          </p:cNvPr>
          <p:cNvSpPr/>
          <p:nvPr/>
        </p:nvSpPr>
        <p:spPr>
          <a:xfrm>
            <a:off x="341244" y="2296561"/>
            <a:ext cx="2478156" cy="3008456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PROGRMA DE GESTIÓN ADMINISTRATIVA MARZO 2023 (MILLONES DE COLONES)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A5FD77-FECB-6AAE-4EED-ED1F09ADB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81879"/>
              </p:ext>
            </p:extLst>
          </p:nvPr>
        </p:nvGraphicFramePr>
        <p:xfrm>
          <a:off x="3473449" y="1390561"/>
          <a:ext cx="7024899" cy="4665175"/>
        </p:xfrm>
        <a:graphic>
          <a:graphicData uri="http://schemas.openxmlformats.org/drawingml/2006/table">
            <a:tbl>
              <a:tblPr/>
              <a:tblGrid>
                <a:gridCol w="3174928">
                  <a:extLst>
                    <a:ext uri="{9D8B030D-6E8A-4147-A177-3AD203B41FA5}">
                      <a16:colId xmlns:a16="http://schemas.microsoft.com/office/drawing/2014/main" val="1292243715"/>
                    </a:ext>
                  </a:extLst>
                </a:gridCol>
                <a:gridCol w="47172">
                  <a:extLst>
                    <a:ext uri="{9D8B030D-6E8A-4147-A177-3AD203B41FA5}">
                      <a16:colId xmlns:a16="http://schemas.microsoft.com/office/drawing/2014/main" val="318150265"/>
                    </a:ext>
                  </a:extLst>
                </a:gridCol>
                <a:gridCol w="1187934">
                  <a:extLst>
                    <a:ext uri="{9D8B030D-6E8A-4147-A177-3AD203B41FA5}">
                      <a16:colId xmlns:a16="http://schemas.microsoft.com/office/drawing/2014/main" val="2530973393"/>
                    </a:ext>
                  </a:extLst>
                </a:gridCol>
                <a:gridCol w="890167">
                  <a:extLst>
                    <a:ext uri="{9D8B030D-6E8A-4147-A177-3AD203B41FA5}">
                      <a16:colId xmlns:a16="http://schemas.microsoft.com/office/drawing/2014/main" val="678506742"/>
                    </a:ext>
                  </a:extLst>
                </a:gridCol>
                <a:gridCol w="890167">
                  <a:extLst>
                    <a:ext uri="{9D8B030D-6E8A-4147-A177-3AD203B41FA5}">
                      <a16:colId xmlns:a16="http://schemas.microsoft.com/office/drawing/2014/main" val="2240574946"/>
                    </a:ext>
                  </a:extLst>
                </a:gridCol>
                <a:gridCol w="834531">
                  <a:extLst>
                    <a:ext uri="{9D8B030D-6E8A-4147-A177-3AD203B41FA5}">
                      <a16:colId xmlns:a16="http://schemas.microsoft.com/office/drawing/2014/main" val="2710503264"/>
                    </a:ext>
                  </a:extLst>
                </a:gridCol>
              </a:tblGrid>
              <a:tr h="24489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I trimestre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0911054"/>
                  </a:ext>
                </a:extLst>
              </a:tr>
              <a:tr h="502028"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64168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Presidencia-Junta Directiva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0.57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30162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Auditoria Interna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314.12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69.34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2777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1.39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7251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Cooperación y Relaciones Internacionales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79483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Dirección Ejecutiva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7234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Asesoría Legal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0.57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4750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175.65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3.71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66884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Dirección de Gestión Adm.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6.64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6602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Proveeduría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28970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437.33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11.58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54.74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694751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Recursos Financieros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006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Desarrollo Humano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0.11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604590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Arial" panose="020B0604020202020204" pitchFamily="34" charset="0"/>
                        </a:rPr>
                        <a:t>Gestión de Procesos de Reconstrucción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0" i="0" u="none" strike="noStrike" dirty="0">
                          <a:effectLst/>
                          <a:latin typeface="Arial" panose="020B0604020202020204" pitchFamily="34" charset="0"/>
                        </a:rPr>
                        <a:t>2.38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701912"/>
                  </a:ext>
                </a:extLst>
              </a:tr>
              <a:tr h="2448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>
                          <a:effectLst/>
                          <a:latin typeface="Arial" panose="020B0604020202020204" pitchFamily="34" charset="0"/>
                        </a:rPr>
                        <a:t>Remuneraciones de Gestión Administrativa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2,421.56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effectLst/>
                          <a:latin typeface="Arial" panose="020B0604020202020204" pitchFamily="34" charset="0"/>
                        </a:rPr>
                        <a:t>570.69</a:t>
                      </a:r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565814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93175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Programa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3,395.38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effectLst/>
                          <a:latin typeface="Arial" panose="020B0604020202020204" pitchFamily="34" charset="0"/>
                        </a:rPr>
                        <a:t>24.46</a:t>
                      </a:r>
                      <a:endParaRPr lang="es-C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701.58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i="0" u="none" strike="noStrike" dirty="0"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15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4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2D2505E8-FA01-5E15-706D-79C96408C804}"/>
              </a:ext>
            </a:extLst>
          </p:cNvPr>
          <p:cNvSpPr/>
          <p:nvPr/>
        </p:nvSpPr>
        <p:spPr>
          <a:xfrm>
            <a:off x="184025" y="2758810"/>
            <a:ext cx="2643505" cy="2461814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EJECUCIÓN POR UNIDAD DEL PROGRAMA DE GESTIÓN DEL RIESGO MARZO 2023 (MILLONES DE COLONES)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E240C6-64AD-ABD5-7066-883A40B73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79166"/>
              </p:ext>
            </p:extLst>
          </p:nvPr>
        </p:nvGraphicFramePr>
        <p:xfrm>
          <a:off x="2898475" y="1059778"/>
          <a:ext cx="7806905" cy="5158877"/>
        </p:xfrm>
        <a:graphic>
          <a:graphicData uri="http://schemas.openxmlformats.org/drawingml/2006/table">
            <a:tbl>
              <a:tblPr/>
              <a:tblGrid>
                <a:gridCol w="3510917">
                  <a:extLst>
                    <a:ext uri="{9D8B030D-6E8A-4147-A177-3AD203B41FA5}">
                      <a16:colId xmlns:a16="http://schemas.microsoft.com/office/drawing/2014/main" val="3344300229"/>
                    </a:ext>
                  </a:extLst>
                </a:gridCol>
                <a:gridCol w="101217">
                  <a:extLst>
                    <a:ext uri="{9D8B030D-6E8A-4147-A177-3AD203B41FA5}">
                      <a16:colId xmlns:a16="http://schemas.microsoft.com/office/drawing/2014/main" val="3046138179"/>
                    </a:ext>
                  </a:extLst>
                </a:gridCol>
                <a:gridCol w="1276975">
                  <a:extLst>
                    <a:ext uri="{9D8B030D-6E8A-4147-A177-3AD203B41FA5}">
                      <a16:colId xmlns:a16="http://schemas.microsoft.com/office/drawing/2014/main" val="3235119834"/>
                    </a:ext>
                  </a:extLst>
                </a:gridCol>
                <a:gridCol w="993292">
                  <a:extLst>
                    <a:ext uri="{9D8B030D-6E8A-4147-A177-3AD203B41FA5}">
                      <a16:colId xmlns:a16="http://schemas.microsoft.com/office/drawing/2014/main" val="1412176157"/>
                    </a:ext>
                  </a:extLst>
                </a:gridCol>
                <a:gridCol w="993292">
                  <a:extLst>
                    <a:ext uri="{9D8B030D-6E8A-4147-A177-3AD203B41FA5}">
                      <a16:colId xmlns:a16="http://schemas.microsoft.com/office/drawing/2014/main" val="870384828"/>
                    </a:ext>
                  </a:extLst>
                </a:gridCol>
                <a:gridCol w="931212">
                  <a:extLst>
                    <a:ext uri="{9D8B030D-6E8A-4147-A177-3AD203B41FA5}">
                      <a16:colId xmlns:a16="http://schemas.microsoft.com/office/drawing/2014/main" val="176719860"/>
                    </a:ext>
                  </a:extLst>
                </a:gridCol>
              </a:tblGrid>
              <a:tr h="373561"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I Trimestre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9835"/>
                  </a:ext>
                </a:extLst>
              </a:tr>
              <a:tr h="676145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2264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Remuneraciones de Gestión de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1,289.53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283.18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6953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Dirección de Gestión de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66789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Normalización y Asesoría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659861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Arial" panose="020B0604020202020204" pitchFamily="34" charset="0"/>
                        </a:rPr>
                        <a:t>Investigación y Análisis del Riesgo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76.54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6477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Planificación del SNGR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627129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Gestión de Operaciones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661.26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169.49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5.81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55676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Comunicación Institucional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21.00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266128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Tecnologías de Información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321.10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60.53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28057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808.96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33.62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0" i="0" u="none" strike="noStrike" dirty="0">
                          <a:effectLst/>
                          <a:latin typeface="Arial" panose="020B0604020202020204" pitchFamily="34" charset="0"/>
                        </a:rPr>
                        <a:t>148.54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71186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Relaciones Internacionales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20.58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16.94</a:t>
                      </a:r>
                      <a:endParaRPr lang="es-C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1152"/>
                  </a:ext>
                </a:extLst>
              </a:tr>
              <a:tr h="373561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Total Programa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3,245.75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263.34</a:t>
                      </a:r>
                      <a:endParaRPr lang="es-C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487.63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835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1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3B013A-4DE3-8433-17AC-FC7DE9A05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327"/>
            <a:ext cx="9144000" cy="1508635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FINANCIEROS </a:t>
            </a:r>
            <a:b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4000" b="1" dirty="0">
                <a:solidFill>
                  <a:srgbClr val="1740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31 DE MARZO DEL 2023</a:t>
            </a:r>
          </a:p>
        </p:txBody>
      </p:sp>
    </p:spTree>
    <p:extLst>
      <p:ext uri="{BB962C8B-B14F-4D97-AF65-F5344CB8AC3E}">
        <p14:creationId xmlns:p14="http://schemas.microsoft.com/office/powerpoint/2010/main" val="4537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54570BB-B3EA-62DE-7B1B-62FD0ACC5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356883"/>
              </p:ext>
            </p:extLst>
          </p:nvPr>
        </p:nvGraphicFramePr>
        <p:xfrm>
          <a:off x="1938338" y="461963"/>
          <a:ext cx="8315325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15471" imgH="5934088" progId="Excel.Sheet.12">
                  <p:embed/>
                </p:oleObj>
              </mc:Choice>
              <mc:Fallback>
                <p:oleObj name="Worksheet" r:id="rId3" imgW="8315471" imgH="5934088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54570BB-B3EA-62DE-7B1B-62FD0ACC5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461963"/>
                        <a:ext cx="8315325" cy="593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96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2AA7D14D6CFC43AFC242EA407FA27D" ma:contentTypeVersion="11" ma:contentTypeDescription="Crear nuevo documento." ma:contentTypeScope="" ma:versionID="60fb5368567e6c7f8629203bf86de4ba">
  <xsd:schema xmlns:xsd="http://www.w3.org/2001/XMLSchema" xmlns:xs="http://www.w3.org/2001/XMLSchema" xmlns:p="http://schemas.microsoft.com/office/2006/metadata/properties" xmlns:ns2="875d76bc-7aeb-436b-889b-d35493aa51cf" xmlns:ns3="dbb9e94c-2a44-4557-8076-c13b38405f67" targetNamespace="http://schemas.microsoft.com/office/2006/metadata/properties" ma:root="true" ma:fieldsID="2b9575d9a794573c8cf28ad6ef908392" ns2:_="" ns3:_="">
    <xsd:import namespace="875d76bc-7aeb-436b-889b-d35493aa51cf"/>
    <xsd:import namespace="dbb9e94c-2a44-4557-8076-c13b38405f67"/>
    <xsd:element name="properties">
      <xsd:complexType>
        <xsd:sequence>
          <xsd:element name="documentManagement">
            <xsd:complexType>
              <xsd:all>
                <xsd:element ref="ns2:Tipo_x0020_de_x0020_Informe" minOccurs="0"/>
                <xsd:element ref="ns2:Asunto"/>
                <xsd:element ref="ns2:Destinatario" minOccurs="0"/>
                <xsd:element ref="ns2:Estado" minOccurs="0"/>
                <xsd:element ref="ns2:Recibido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d76bc-7aeb-436b-889b-d35493aa51cf" elementFormDefault="qualified">
    <xsd:import namespace="http://schemas.microsoft.com/office/2006/documentManagement/types"/>
    <xsd:import namespace="http://schemas.microsoft.com/office/infopath/2007/PartnerControls"/>
    <xsd:element name="Tipo_x0020_de_x0020_Informe" ma:index="8" nillable="true" ma:displayName="Tipo de Informe" ma:description="Tipo de informe" ma:format="Dropdown" ma:internalName="Tipo_x0020_de_x0020_Informe" ma:readOnly="false">
      <xsd:simpleType>
        <xsd:restriction base="dms:Choice">
          <xsd:enumeration value="Opción 1"/>
          <xsd:enumeration value="Opción 2"/>
        </xsd:restriction>
      </xsd:simpleType>
    </xsd:element>
    <xsd:element name="Asunto" ma:index="9" ma:displayName="Asunto" ma:description="Breve descripción del Informe" ma:internalName="Asunto" ma:readOnly="false">
      <xsd:simpleType>
        <xsd:restriction base="dms:Text">
          <xsd:maxLength value="255"/>
        </xsd:restriction>
      </xsd:simpleType>
    </xsd:element>
    <xsd:element name="Destinatario" ma:index="10" nillable="true" ma:displayName="Destinatario" ma:description="Persona a quien va dirigido el documento" ma:internalName="Destinatario" ma:readOnly="false">
      <xsd:simpleType>
        <xsd:restriction base="dms:Text">
          <xsd:maxLength value="255"/>
        </xsd:restriction>
      </xsd:simpleType>
    </xsd:element>
    <xsd:element name="Estado" ma:index="11" nillable="true" ma:displayName="Estado" ma:default="Pendiente" ma:description="Estado del documento" ma:format="Dropdown" ma:internalName="Estado" ma:readOnly="false">
      <xsd:simpleType>
        <xsd:restriction base="dms:Choice">
          <xsd:enumeration value="Pendiente"/>
          <xsd:enumeration value="Resuelto"/>
          <xsd:enumeration value="Archivo"/>
        </xsd:restriction>
      </xsd:simpleType>
    </xsd:element>
    <xsd:element name="Recibido" ma:index="12" nillable="true" ma:displayName="Recibido" ma:description="Hipervínculo al documento con el sello y la firma de recibido." ma:list="{902aab0f-b25d-4486-b342-5ed42865ca3e}" ma:internalName="Recibido" ma:readOnly="fals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e94c-2a44-4557-8076-c13b38405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list="UserInfo" ma:SearchPeopleOnly="false" ma:internalName="SharedWithUsers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tinatario xmlns="875d76bc-7aeb-436b-889b-d35493aa51cf" xsi:nil="true"/>
    <Asunto xmlns="875d76bc-7aeb-436b-889b-d35493aa51cf">Presentación seguimiento I trimestre 2023</Asunto>
    <Tipo_x0020_de_x0020_Informe xmlns="875d76bc-7aeb-436b-889b-d35493aa51cf" xsi:nil="true"/>
    <Estado xmlns="875d76bc-7aeb-436b-889b-d35493aa51cf">Pendiente</Estado>
    <Recibido xmlns="875d76bc-7aeb-436b-889b-d35493aa51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68CB5F-0E10-4ED8-9AC2-D6DCA5042D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d76bc-7aeb-436b-889b-d35493aa51cf"/>
    <ds:schemaRef ds:uri="dbb9e94c-2a44-4557-8076-c13b38405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0D633-289F-4578-AEED-419363156889}">
  <ds:schemaRefs>
    <ds:schemaRef ds:uri="http://purl.org/dc/terms/"/>
    <ds:schemaRef ds:uri="dbb9e94c-2a44-4557-8076-c13b38405f67"/>
    <ds:schemaRef ds:uri="http://purl.org/dc/elements/1.1/"/>
    <ds:schemaRef ds:uri="875d76bc-7aeb-436b-889b-d35493aa51cf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9CC9D2-A06B-4AE4-9005-9B15B43E8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529</Words>
  <Application>Microsoft Office PowerPoint</Application>
  <PresentationFormat>Panorámica</PresentationFormat>
  <Paragraphs>254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Tema de Office</vt:lpstr>
      <vt:lpstr>Worksheet</vt:lpstr>
      <vt:lpstr>Presentación de PowerPoint</vt:lpstr>
      <vt:lpstr>INFORME DE EJECUCION PRESUPUESTARIA  MARZO 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ESTADOS FINANCIEROS  AL 31 DE MARZO DEL 2023</vt:lpstr>
      <vt:lpstr>Presentación de PowerPoint</vt:lpstr>
      <vt:lpstr>Presentación de PowerPoint</vt:lpstr>
      <vt:lpstr>Presentación de PowerPoint</vt:lpstr>
      <vt:lpstr>CARTERA DE INVERSIONES MARZO 2023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Fabiola Morales Murillo</dc:creator>
  <cp:lastModifiedBy>Ingrid Cruz Bermúdez</cp:lastModifiedBy>
  <cp:revision>107</cp:revision>
  <dcterms:created xsi:type="dcterms:W3CDTF">2022-06-16T17:05:38Z</dcterms:created>
  <dcterms:modified xsi:type="dcterms:W3CDTF">2023-10-18T20:48:43Z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0x010100932AA7D14D6CFC43AFC242EA407FA27D</vt:lpwstr>
  </property>
</Properties>
</file>