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312" r:id="rId7"/>
    <p:sldId id="313" r:id="rId8"/>
    <p:sldId id="314" r:id="rId9"/>
    <p:sldId id="31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96BAF-93D8-4FD5-8502-1556BFDD16F6}" type="datetimeFigureOut">
              <a:rPr lang="es-CR" smtClean="0"/>
              <a:t>21/03/2022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7A403-4993-413C-8666-2BD9C46AD9C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833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AC23-D482-4D2D-872A-5398915302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33123B9-A2AC-44CB-9872-D3308CAD8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F7B272-21E5-4FDC-878D-646AF3BCA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0B37A-69F5-4219-BE5B-A6F3059C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D5E154-6347-4DC8-A443-7E386D11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41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52C74-5D9C-40DF-ACD3-480CD8183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0762CE-959F-47E6-9423-E1B61F9FE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6892D-217A-4785-9F1F-170FCA4F9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A980AB-9878-4F23-AD5D-AF3EC67E5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33B2AA-9B8C-4042-8C25-EB02BBFF7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4943C-3B0F-435D-BEC5-91383E270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F7393-61A7-400E-AA7A-528164534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A4C87D-03A1-4C9E-9303-17928B62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F5A94-0911-4343-81A3-B1446155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46081-2F13-4B86-A8B3-EBE3DE8F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0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65680D-0F5E-4C62-B971-70784DED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028D5C-AF25-4903-B52D-802E33558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1550B0-7A1F-48C3-8041-38E160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0D7C4-009C-4D27-A65B-26AF624D8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214B70-3258-4B9E-B65B-E983788E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7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2F04D-2CFC-4171-9AB2-8E8951E4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28D0-CB2F-4D00-8B74-FDA8BD4A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576A9-AAE2-4A66-8A8F-CF038AB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52AB7F-7923-4EBB-8DDE-7C9348A0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84587-A7E9-4B11-81BA-9BE365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38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256A6-F8EE-4BE6-89F3-DCE5AFBBA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1BD26-92E4-4FAF-B72C-FA5B17F80E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FE66F9-8B77-4795-B024-11EDBD63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224A89-A8E8-4023-8B40-54816B01B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5BB1D7-ED84-43A9-B695-F9DAB98AD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70126-9ABE-4090-9130-C0AA28D2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19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BC815-2CCB-4253-93D6-5CA4E02E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5B0ED7-2828-4F56-AA43-5BAF1CB7D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D38B52-A2ED-479B-BC9E-E0FAD8CA27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0ECD50-8F25-487A-9C6F-71DAE5EE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E5F11D-D273-456E-970D-37A786F9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C34324-F110-4CA8-86C3-4D9E4B9D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860F21-4557-477F-886E-479142A4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7FC82-C61C-4FFE-92F2-5B413EB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9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74C66-4F68-4B3D-8810-787C8211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80E1D9-E70F-48D7-AC28-68FABC22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1EEEB7-E2C8-4BB7-95F4-4D749B93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EB8588-0D7E-4E64-B53D-A5A0C679A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52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DF1CC58-5986-49D3-8746-69EE3C60B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BBEB-F1D6-4E11-82EE-EF0E49986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A9EE8A-94C6-45F0-A8DA-2781BDD1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58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003E8-82F2-48F3-ABC3-CE51E315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A286CB-629D-4A0C-9514-BAA2A207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322915-43D2-4C59-B6C7-8658E36E2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5FF0C4A-B24E-44FE-A9B7-3A01F69A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FEC40E-38BF-42C1-B685-DC598A81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EB2CC8-DF76-4250-9AEA-9F7DFB7AB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0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9AC49-CE91-4707-B250-4DE25CE85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A9BB57-91E5-4D9F-BC5B-DB0C48745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6E3FFC-708C-4BCE-8C8F-EB1D7129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308845-5538-47F7-9CF8-5DA2AA81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EDD014-01DE-4B67-A0E7-9D725341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72DBEB-6503-454D-9974-67E240F1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642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C1D3FDB-F104-425A-8FF2-3B6397818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8E937D-9594-4572-AB87-C7115BC57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B536C9-5EFC-4D08-834A-5E5119693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3DAC-F33B-42E0-997C-140F7D383D8E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381179-D566-47AA-B338-68A46270C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A1BBF6-3D23-4047-88F6-3277117B0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12D4-5677-4848-AB42-AA271A366A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1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346" y="840375"/>
            <a:ext cx="46196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400" b="1" dirty="0"/>
              <a:t>INFORME DE SEGUIMIENTO I TRIMESTRE 2021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B104B0A-6111-4CEF-BEEF-9B0550838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6987" y="4412957"/>
            <a:ext cx="16190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CR" sz="1200" dirty="0">
                <a:latin typeface="Arial" panose="020B0604020202020204" pitchFamily="34" charset="0"/>
              </a:rPr>
              <a:t>CUMPLIMIENTO A LOS ACUERDOS: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C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4BF11E9-8855-42A5-A18E-132DC07F8C14}"/>
              </a:ext>
            </a:extLst>
          </p:cNvPr>
          <p:cNvSpPr txBox="1"/>
          <p:nvPr/>
        </p:nvSpPr>
        <p:spPr>
          <a:xfrm>
            <a:off x="9382976" y="4628400"/>
            <a:ext cx="190220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200-11-2018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CR" sz="1400" b="1" dirty="0">
                <a:latin typeface="Arial" panose="020B0604020202020204" pitchFamily="34" charset="0"/>
              </a:rPr>
              <a:t>169-08-2019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C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036-02-2020</a:t>
            </a:r>
          </a:p>
        </p:txBody>
      </p:sp>
    </p:spTree>
    <p:extLst>
      <p:ext uri="{BB962C8B-B14F-4D97-AF65-F5344CB8AC3E}">
        <p14:creationId xmlns:p14="http://schemas.microsoft.com/office/powerpoint/2010/main" val="116104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14811" y="2779414"/>
            <a:ext cx="113771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INFORME DE EJECUCIÓN PRESUPUESTARIA DEL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3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TRIMESTRE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9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0BDC0B7-98B2-440F-80A6-A4620F885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86267"/>
              </p:ext>
            </p:extLst>
          </p:nvPr>
        </p:nvGraphicFramePr>
        <p:xfrm>
          <a:off x="3621616" y="1707020"/>
          <a:ext cx="5330676" cy="3443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91884">
                  <a:extLst>
                    <a:ext uri="{9D8B030D-6E8A-4147-A177-3AD203B41FA5}">
                      <a16:colId xmlns:a16="http://schemas.microsoft.com/office/drawing/2014/main" val="3448292823"/>
                    </a:ext>
                  </a:extLst>
                </a:gridCol>
                <a:gridCol w="973997">
                  <a:extLst>
                    <a:ext uri="{9D8B030D-6E8A-4147-A177-3AD203B41FA5}">
                      <a16:colId xmlns:a16="http://schemas.microsoft.com/office/drawing/2014/main" val="4286103137"/>
                    </a:ext>
                  </a:extLst>
                </a:gridCol>
                <a:gridCol w="1564795">
                  <a:extLst>
                    <a:ext uri="{9D8B030D-6E8A-4147-A177-3AD203B41FA5}">
                      <a16:colId xmlns:a16="http://schemas.microsoft.com/office/drawing/2014/main" val="3486798923"/>
                    </a:ext>
                  </a:extLst>
                </a:gridCol>
              </a:tblGrid>
              <a:tr h="3131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900" b="1" u="none" strike="noStrike" dirty="0">
                          <a:effectLst/>
                        </a:rPr>
                        <a:t>Partida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R" sz="1900" b="1" u="none" strike="noStrike" dirty="0">
                          <a:effectLst/>
                        </a:rPr>
                        <a:t>I Trimestre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993573"/>
                  </a:ext>
                </a:extLst>
              </a:tr>
              <a:tr h="570710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b="1" u="none" strike="noStrike" dirty="0">
                          <a:effectLst/>
                        </a:rPr>
                        <a:t>Egresos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900" b="1" u="none" strike="noStrike" dirty="0">
                          <a:effectLst/>
                        </a:rPr>
                        <a:t>%  Ejecución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1292558638"/>
                  </a:ext>
                </a:extLst>
              </a:tr>
              <a:tr h="313178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effectLst/>
                        </a:rPr>
                        <a:t>0. Remuneraciones</a:t>
                      </a:r>
                      <a:endParaRPr lang="es-C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869.34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80%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1597102563"/>
                  </a:ext>
                </a:extLst>
              </a:tr>
              <a:tr h="313178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effectLst/>
                        </a:rPr>
                        <a:t>1. Servicios</a:t>
                      </a:r>
                      <a:endParaRPr lang="es-C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163.90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15%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3071491386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2. </a:t>
                      </a:r>
                      <a:r>
                        <a:rPr lang="es-CR" sz="1800" u="none" strike="noStrike" dirty="0">
                          <a:effectLst/>
                        </a:rPr>
                        <a:t>Materiales y     suministros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3.66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0%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287333664"/>
                  </a:ext>
                </a:extLst>
              </a:tr>
              <a:tr h="313178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5. Bienes Duraderos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6.22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0%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1487710010"/>
                  </a:ext>
                </a:extLst>
              </a:tr>
              <a:tr h="285616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6. Transferencias corrientes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50.11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u="none" strike="noStrike" dirty="0">
                          <a:effectLst/>
                        </a:rPr>
                        <a:t>5%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2736194707"/>
                  </a:ext>
                </a:extLst>
              </a:tr>
              <a:tr h="400706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7. Transferencias de Capital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 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2624007892"/>
                  </a:ext>
                </a:extLst>
              </a:tr>
              <a:tr h="274488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9. Cuentas especiales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>
                          <a:effectLst/>
                        </a:rPr>
                        <a:t> </a:t>
                      </a:r>
                      <a:endParaRPr lang="es-CR" sz="1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u="none" strike="noStrike" dirty="0">
                          <a:effectLst/>
                        </a:rPr>
                        <a:t> </a:t>
                      </a:r>
                      <a:endParaRPr lang="es-CR" sz="1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4204668001"/>
                  </a:ext>
                </a:extLst>
              </a:tr>
              <a:tr h="313178">
                <a:tc>
                  <a:txBody>
                    <a:bodyPr/>
                    <a:lstStyle/>
                    <a:p>
                      <a:pPr algn="l" fontAlgn="b"/>
                      <a:r>
                        <a:rPr lang="es-CR" sz="1900" b="1" u="none" strike="noStrike" dirty="0">
                          <a:effectLst/>
                        </a:rPr>
                        <a:t>Total general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effectLst/>
                        </a:rPr>
                        <a:t>1,093.20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900" b="1" u="none" strike="noStrike" dirty="0">
                          <a:effectLst/>
                        </a:rPr>
                        <a:t>100%</a:t>
                      </a:r>
                      <a:endParaRPr lang="es-CR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658" marR="12658" marT="12658" marB="0" anchor="b"/>
                </a:tc>
                <a:extLst>
                  <a:ext uri="{0D108BD9-81ED-4DB2-BD59-A6C34878D82A}">
                    <a16:rowId xmlns:a16="http://schemas.microsoft.com/office/drawing/2014/main" val="470549365"/>
                  </a:ext>
                </a:extLst>
              </a:tr>
            </a:tbl>
          </a:graphicData>
        </a:graphic>
      </p:graphicFrame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ADE6CF7B-43A2-4FBF-A3E8-CEAEB15B8EB2}"/>
              </a:ext>
            </a:extLst>
          </p:cNvPr>
          <p:cNvSpPr/>
          <p:nvPr/>
        </p:nvSpPr>
        <p:spPr>
          <a:xfrm>
            <a:off x="756959" y="2198093"/>
            <a:ext cx="2582590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DISTRIBUCIÓN DE</a:t>
            </a:r>
          </a:p>
          <a:p>
            <a:pPr algn="ctr"/>
            <a:r>
              <a:rPr lang="es-CR" sz="1600" b="1" dirty="0"/>
              <a:t>EGRESOS DEL I TRIMESTRE DEL 2021 (MILLONES DE COLONES)</a:t>
            </a:r>
          </a:p>
        </p:txBody>
      </p:sp>
    </p:spTree>
    <p:extLst>
      <p:ext uri="{BB962C8B-B14F-4D97-AF65-F5344CB8AC3E}">
        <p14:creationId xmlns:p14="http://schemas.microsoft.com/office/powerpoint/2010/main" val="9082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52E190FF-C8E0-4479-9131-4DA214DD4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60328"/>
              </p:ext>
            </p:extLst>
          </p:nvPr>
        </p:nvGraphicFramePr>
        <p:xfrm>
          <a:off x="3011648" y="1233181"/>
          <a:ext cx="7986319" cy="505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8698">
                  <a:extLst>
                    <a:ext uri="{9D8B030D-6E8A-4147-A177-3AD203B41FA5}">
                      <a16:colId xmlns:a16="http://schemas.microsoft.com/office/drawing/2014/main" val="1458559581"/>
                    </a:ext>
                  </a:extLst>
                </a:gridCol>
                <a:gridCol w="1529481">
                  <a:extLst>
                    <a:ext uri="{9D8B030D-6E8A-4147-A177-3AD203B41FA5}">
                      <a16:colId xmlns:a16="http://schemas.microsoft.com/office/drawing/2014/main" val="2902199999"/>
                    </a:ext>
                  </a:extLst>
                </a:gridCol>
                <a:gridCol w="913715">
                  <a:extLst>
                    <a:ext uri="{9D8B030D-6E8A-4147-A177-3AD203B41FA5}">
                      <a16:colId xmlns:a16="http://schemas.microsoft.com/office/drawing/2014/main" val="274898275"/>
                    </a:ext>
                  </a:extLst>
                </a:gridCol>
                <a:gridCol w="1071572">
                  <a:extLst>
                    <a:ext uri="{9D8B030D-6E8A-4147-A177-3AD203B41FA5}">
                      <a16:colId xmlns:a16="http://schemas.microsoft.com/office/drawing/2014/main" val="2088413068"/>
                    </a:ext>
                  </a:extLst>
                </a:gridCol>
                <a:gridCol w="1192853">
                  <a:extLst>
                    <a:ext uri="{9D8B030D-6E8A-4147-A177-3AD203B41FA5}">
                      <a16:colId xmlns:a16="http://schemas.microsoft.com/office/drawing/2014/main" val="126666670"/>
                    </a:ext>
                  </a:extLst>
                </a:gridCol>
              </a:tblGrid>
              <a:tr h="2176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u="none" strike="noStrike" dirty="0">
                          <a:effectLst/>
                        </a:rPr>
                        <a:t>Unidad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u="none" strike="noStrike" dirty="0">
                          <a:effectLst/>
                        </a:rPr>
                        <a:t>I Trimestre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434708"/>
                  </a:ext>
                </a:extLst>
              </a:tr>
              <a:tr h="304784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u="none" strike="noStrike" dirty="0">
                          <a:effectLst/>
                        </a:rPr>
                        <a:t>Presupuesto </a:t>
                      </a:r>
                      <a:endParaRPr lang="es-C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y C</a:t>
                      </a: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u="none" strike="noStrike" dirty="0">
                          <a:effectLst/>
                        </a:rPr>
                        <a:t>Ejecutado</a:t>
                      </a:r>
                      <a:endParaRPr lang="es-C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300" b="1" u="none" strike="noStrike" dirty="0">
                          <a:effectLst/>
                        </a:rPr>
                        <a:t>% Ejecución</a:t>
                      </a:r>
                      <a:endParaRPr lang="es-C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extLst>
                  <a:ext uri="{0D108BD9-81ED-4DB2-BD59-A6C34878D82A}">
                    <a16:rowId xmlns:a16="http://schemas.microsoft.com/office/drawing/2014/main" val="388796399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>
                          <a:effectLst/>
                        </a:rPr>
                        <a:t>Presidencia-Junta Directiva</a:t>
                      </a:r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4658360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>
                          <a:effectLst/>
                        </a:rPr>
                        <a:t>Auditoria Intena</a:t>
                      </a:r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318.2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55.35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0789245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Comunicación Institucional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0.39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913897"/>
                  </a:ext>
                </a:extLst>
              </a:tr>
              <a:tr h="32782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Cooperación y Relaciones Internacionales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 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1360571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Dirección Ejecutiva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9973976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Asesoría Legal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227205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>
                          <a:effectLst/>
                        </a:rPr>
                        <a:t>Planificación Institucional</a:t>
                      </a:r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8692941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Contraloría de Servicios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333656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Tecnologías de Información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106.30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2.95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2043262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Dirección Gestión Adm.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398518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Proveeduria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2589000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>
                          <a:effectLst/>
                        </a:rPr>
                        <a:t>Servicios Generales</a:t>
                      </a:r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270.21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33.30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1061020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>
                          <a:effectLst/>
                        </a:rPr>
                        <a:t>Recursos Financieros</a:t>
                      </a:r>
                      <a:endParaRPr lang="es-C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0.01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1538947"/>
                  </a:ext>
                </a:extLst>
              </a:tr>
              <a:tr h="250352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Desarrollo Humano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0.44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8433050"/>
                  </a:ext>
                </a:extLst>
              </a:tr>
              <a:tr h="327829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Gestión de Procesos de Reconstrucción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0.03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4469998"/>
                  </a:ext>
                </a:extLst>
              </a:tr>
              <a:tr h="327829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u="none" strike="noStrike" dirty="0">
                          <a:effectLst/>
                        </a:rPr>
                        <a:t>Remuneración Gestión Administrativa</a:t>
                      </a:r>
                      <a:endParaRPr lang="es-C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2,320.00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573.26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1894232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l" fontAlgn="b"/>
                      <a:r>
                        <a:rPr lang="es-CR" sz="1400" b="1" u="none" strike="noStrike" dirty="0">
                          <a:effectLst/>
                        </a:rPr>
                        <a:t>Total Programa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3,099.00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109.56</a:t>
                      </a: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665.73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21%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91" marR="6891" marT="6891" marB="0" anchor="b"/>
                </a:tc>
                <a:extLst>
                  <a:ext uri="{0D108BD9-81ED-4DB2-BD59-A6C34878D82A}">
                    <a16:rowId xmlns:a16="http://schemas.microsoft.com/office/drawing/2014/main" val="150078020"/>
                  </a:ext>
                </a:extLst>
              </a:tr>
            </a:tbl>
          </a:graphicData>
        </a:graphic>
      </p:graphicFrame>
      <p:sp>
        <p:nvSpPr>
          <p:cNvPr id="4" name="Flecha: pentágono 3">
            <a:extLst>
              <a:ext uri="{FF2B5EF4-FFF2-40B4-BE49-F238E27FC236}">
                <a16:creationId xmlns:a16="http://schemas.microsoft.com/office/drawing/2014/main" id="{694F89AB-F1A5-4115-8CAC-8191BD8D203F}"/>
              </a:ext>
            </a:extLst>
          </p:cNvPr>
          <p:cNvSpPr/>
          <p:nvPr/>
        </p:nvSpPr>
        <p:spPr>
          <a:xfrm>
            <a:off x="450574" y="1706144"/>
            <a:ext cx="2478156" cy="3008456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PROGRMA DE GESTIÓN ADMINISTRATIVA DEL I TRIMESTRE 2021 (MILLONES DE COLONES)</a:t>
            </a:r>
          </a:p>
        </p:txBody>
      </p:sp>
    </p:spTree>
    <p:extLst>
      <p:ext uri="{BB962C8B-B14F-4D97-AF65-F5344CB8AC3E}">
        <p14:creationId xmlns:p14="http://schemas.microsoft.com/office/powerpoint/2010/main" val="2319520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8B05E7D4-8C27-4A6C-8CC4-316321330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501322"/>
              </p:ext>
            </p:extLst>
          </p:nvPr>
        </p:nvGraphicFramePr>
        <p:xfrm>
          <a:off x="3288484" y="1404179"/>
          <a:ext cx="7533313" cy="4573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637">
                  <a:extLst>
                    <a:ext uri="{9D8B030D-6E8A-4147-A177-3AD203B41FA5}">
                      <a16:colId xmlns:a16="http://schemas.microsoft.com/office/drawing/2014/main" val="4009650555"/>
                    </a:ext>
                  </a:extLst>
                </a:gridCol>
                <a:gridCol w="1319385">
                  <a:extLst>
                    <a:ext uri="{9D8B030D-6E8A-4147-A177-3AD203B41FA5}">
                      <a16:colId xmlns:a16="http://schemas.microsoft.com/office/drawing/2014/main" val="3499005572"/>
                    </a:ext>
                  </a:extLst>
                </a:gridCol>
                <a:gridCol w="1281784">
                  <a:extLst>
                    <a:ext uri="{9D8B030D-6E8A-4147-A177-3AD203B41FA5}">
                      <a16:colId xmlns:a16="http://schemas.microsoft.com/office/drawing/2014/main" val="2795450358"/>
                    </a:ext>
                  </a:extLst>
                </a:gridCol>
                <a:gridCol w="1037147">
                  <a:extLst>
                    <a:ext uri="{9D8B030D-6E8A-4147-A177-3AD203B41FA5}">
                      <a16:colId xmlns:a16="http://schemas.microsoft.com/office/drawing/2014/main" val="2820546436"/>
                    </a:ext>
                  </a:extLst>
                </a:gridCol>
                <a:gridCol w="1090360">
                  <a:extLst>
                    <a:ext uri="{9D8B030D-6E8A-4147-A177-3AD203B41FA5}">
                      <a16:colId xmlns:a16="http://schemas.microsoft.com/office/drawing/2014/main" val="1135067214"/>
                    </a:ext>
                  </a:extLst>
                </a:gridCol>
              </a:tblGrid>
              <a:tr h="2286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Unidad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I Trimestre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077096"/>
                  </a:ext>
                </a:extLst>
              </a:tr>
              <a:tr h="397046">
                <a:tc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Presupuesto 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 y C</a:t>
                      </a: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Ejecutado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% Ejecución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extLst>
                  <a:ext uri="{0D108BD9-81ED-4DB2-BD59-A6C34878D82A}">
                    <a16:rowId xmlns:a16="http://schemas.microsoft.com/office/drawing/2014/main" val="3003678438"/>
                  </a:ext>
                </a:extLst>
              </a:tr>
              <a:tr h="45254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Remuneración Gestión del Riesgo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1,180.36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1636911"/>
                  </a:ext>
                </a:extLst>
              </a:tr>
              <a:tr h="24743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DGR</a:t>
                      </a: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65323"/>
                  </a:ext>
                </a:extLst>
              </a:tr>
              <a:tr h="308733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+mn-lt"/>
                        </a:rPr>
                        <a:t>Normalización y Asesoría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0197279"/>
                  </a:ext>
                </a:extLst>
              </a:tr>
              <a:tr h="4525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Investigación y Análisis del Riesgo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4388654"/>
                  </a:ext>
                </a:extLst>
              </a:tr>
              <a:tr h="30211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+mn-lt"/>
                        </a:rPr>
                        <a:t>Planificación del SNGR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8060183"/>
                  </a:ext>
                </a:extLst>
              </a:tr>
              <a:tr h="26945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Gestión de Operaciones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766.88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449.54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8127116"/>
                  </a:ext>
                </a:extLst>
              </a:tr>
              <a:tr h="45254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+mn-lt"/>
                        </a:rPr>
                        <a:t>Comunicación Institucional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542511"/>
                  </a:ext>
                </a:extLst>
              </a:tr>
              <a:tr h="45254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+mn-lt"/>
                        </a:rPr>
                        <a:t>Técnologías de Información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220.07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28.61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9783031"/>
                  </a:ext>
                </a:extLst>
              </a:tr>
              <a:tr h="25312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u="none" strike="noStrike">
                          <a:effectLst/>
                          <a:latin typeface="+mn-lt"/>
                        </a:rPr>
                        <a:t>Servicios Generales</a:t>
                      </a:r>
                      <a:endParaRPr lang="es-CR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815.65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218.55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2267991"/>
                  </a:ext>
                </a:extLst>
              </a:tr>
              <a:tr h="452544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+mn-lt"/>
                        </a:rPr>
                        <a:t>Gestión de Procesos de Reconstrucción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0650958"/>
                  </a:ext>
                </a:extLst>
              </a:tr>
              <a:tr h="247434">
                <a:tc>
                  <a:txBody>
                    <a:bodyPr/>
                    <a:lstStyle/>
                    <a:p>
                      <a:pPr algn="l" fontAlgn="b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Total Programa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00" marR="9400" marT="9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3,224.82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716.87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427.48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303318"/>
                  </a:ext>
                </a:extLst>
              </a:tr>
            </a:tbl>
          </a:graphicData>
        </a:graphic>
      </p:graphicFrame>
      <p:sp>
        <p:nvSpPr>
          <p:cNvPr id="6" name="Flecha: pentágono 5">
            <a:extLst>
              <a:ext uri="{FF2B5EF4-FFF2-40B4-BE49-F238E27FC236}">
                <a16:creationId xmlns:a16="http://schemas.microsoft.com/office/drawing/2014/main" id="{70E2E562-359F-4F50-AB5B-AFFA8ADD2279}"/>
              </a:ext>
            </a:extLst>
          </p:cNvPr>
          <p:cNvSpPr/>
          <p:nvPr/>
        </p:nvSpPr>
        <p:spPr>
          <a:xfrm>
            <a:off x="271973" y="2198093"/>
            <a:ext cx="2643505" cy="2461814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UNIDAD DEL PROGRAMA DE GESTIÓN DEL RIESGO DEL I TRIMESTRE 2021 (MILLONES DE COLONES)</a:t>
            </a:r>
          </a:p>
        </p:txBody>
      </p:sp>
    </p:spTree>
    <p:extLst>
      <p:ext uri="{BB962C8B-B14F-4D97-AF65-F5344CB8AC3E}">
        <p14:creationId xmlns:p14="http://schemas.microsoft.com/office/powerpoint/2010/main" val="301015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E9FDD90-F5A2-43F2-9BAF-74EA8B63A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35157"/>
              </p:ext>
            </p:extLst>
          </p:nvPr>
        </p:nvGraphicFramePr>
        <p:xfrm>
          <a:off x="5049062" y="1908313"/>
          <a:ext cx="5621735" cy="3525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0988">
                  <a:extLst>
                    <a:ext uri="{9D8B030D-6E8A-4147-A177-3AD203B41FA5}">
                      <a16:colId xmlns:a16="http://schemas.microsoft.com/office/drawing/2014/main" val="2175900126"/>
                    </a:ext>
                  </a:extLst>
                </a:gridCol>
                <a:gridCol w="1101379">
                  <a:extLst>
                    <a:ext uri="{9D8B030D-6E8A-4147-A177-3AD203B41FA5}">
                      <a16:colId xmlns:a16="http://schemas.microsoft.com/office/drawing/2014/main" val="2727880618"/>
                    </a:ext>
                  </a:extLst>
                </a:gridCol>
                <a:gridCol w="1245918">
                  <a:extLst>
                    <a:ext uri="{9D8B030D-6E8A-4147-A177-3AD203B41FA5}">
                      <a16:colId xmlns:a16="http://schemas.microsoft.com/office/drawing/2014/main" val="3140724819"/>
                    </a:ext>
                  </a:extLst>
                </a:gridCol>
                <a:gridCol w="1343450">
                  <a:extLst>
                    <a:ext uri="{9D8B030D-6E8A-4147-A177-3AD203B41FA5}">
                      <a16:colId xmlns:a16="http://schemas.microsoft.com/office/drawing/2014/main" val="2329150741"/>
                    </a:ext>
                  </a:extLst>
                </a:gridCol>
              </a:tblGrid>
              <a:tr h="4434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Presupuesto aprobado 2021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I Trimestre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937597"/>
                  </a:ext>
                </a:extLst>
              </a:tr>
              <a:tr h="962484">
                <a:tc gridSpan="2"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Ejecutado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400" b="1" u="none" strike="noStrike" dirty="0">
                          <a:effectLst/>
                          <a:latin typeface="+mn-lt"/>
                        </a:rPr>
                        <a:t>% Ejecución </a:t>
                      </a:r>
                      <a:endParaRPr lang="es-C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9213283"/>
                  </a:ext>
                </a:extLst>
              </a:tr>
              <a:tr h="750242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Programa Gestión Administrativa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3,099.00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665.73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21.00%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856185"/>
                  </a:ext>
                </a:extLst>
              </a:tr>
              <a:tr h="750242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Programa Gestión del Riesgo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3,224.82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427.48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u="none" strike="noStrike" dirty="0">
                          <a:effectLst/>
                          <a:latin typeface="+mn-lt"/>
                        </a:rPr>
                        <a:t>13.00%</a:t>
                      </a:r>
                      <a:endParaRPr lang="es-C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8152311"/>
                  </a:ext>
                </a:extLst>
              </a:tr>
              <a:tr h="618652"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Institucional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6,323.82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1,093.20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R" sz="1600" b="1" u="none" strike="noStrike" dirty="0">
                          <a:effectLst/>
                          <a:latin typeface="+mn-lt"/>
                        </a:rPr>
                        <a:t>17.00%</a:t>
                      </a:r>
                      <a:endParaRPr lang="es-CR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0074349"/>
                  </a:ext>
                </a:extLst>
              </a:tr>
            </a:tbl>
          </a:graphicData>
        </a:graphic>
      </p:graphicFrame>
      <p:sp>
        <p:nvSpPr>
          <p:cNvPr id="5" name="Flecha: pentágono 4">
            <a:extLst>
              <a:ext uri="{FF2B5EF4-FFF2-40B4-BE49-F238E27FC236}">
                <a16:creationId xmlns:a16="http://schemas.microsoft.com/office/drawing/2014/main" id="{169E41C8-05EA-4C70-9224-B83045B2A54E}"/>
              </a:ext>
            </a:extLst>
          </p:cNvPr>
          <p:cNvSpPr/>
          <p:nvPr/>
        </p:nvSpPr>
        <p:spPr>
          <a:xfrm>
            <a:off x="285644" y="2228307"/>
            <a:ext cx="2081038" cy="2885090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1600" b="1" dirty="0"/>
              <a:t>EJECUCIÓN POR PROGRAMA ( MILLONES DE COLONES)</a:t>
            </a:r>
          </a:p>
        </p:txBody>
      </p:sp>
    </p:spTree>
    <p:extLst>
      <p:ext uri="{BB962C8B-B14F-4D97-AF65-F5344CB8AC3E}">
        <p14:creationId xmlns:p14="http://schemas.microsoft.com/office/powerpoint/2010/main" val="1698599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32AA7D14D6CFC43AFC242EA407FA27D" ma:contentTypeVersion="6" ma:contentTypeDescription="Crear nuevo documento." ma:contentTypeScope="" ma:versionID="fe599fc5acf3ac331e81275bb96f58f8">
  <xsd:schema xmlns:xsd="http://www.w3.org/2001/XMLSchema" xmlns:xs="http://www.w3.org/2001/XMLSchema" xmlns:p="http://schemas.microsoft.com/office/2006/metadata/properties" xmlns:ns2="875d76bc-7aeb-436b-889b-d35493aa51cf" targetNamespace="http://schemas.microsoft.com/office/2006/metadata/properties" ma:root="true" ma:fieldsID="954c906839703eb1eb96e900a0285ee2" ns2:_="">
    <xsd:import namespace="875d76bc-7aeb-436b-889b-d35493aa51cf"/>
    <xsd:element name="properties">
      <xsd:complexType>
        <xsd:sequence>
          <xsd:element name="documentManagement">
            <xsd:complexType>
              <xsd:all>
                <xsd:element ref="ns2:Tipo_x0020_de_x0020_Informe" minOccurs="0"/>
                <xsd:element ref="ns2:Asunto"/>
                <xsd:element ref="ns2:Destinatario" minOccurs="0"/>
                <xsd:element ref="ns2:Estado" minOccurs="0"/>
                <xsd:element ref="ns2:Recibid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d76bc-7aeb-436b-889b-d35493aa51cf" elementFormDefault="qualified">
    <xsd:import namespace="http://schemas.microsoft.com/office/2006/documentManagement/types"/>
    <xsd:import namespace="http://schemas.microsoft.com/office/infopath/2007/PartnerControls"/>
    <xsd:element name="Tipo_x0020_de_x0020_Informe" ma:index="8" nillable="true" ma:displayName="Tipo de Informe" ma:description="Tipo de informe" ma:format="Dropdown" ma:internalName="Tipo_x0020_de_x0020_Informe" ma:readOnly="false">
      <xsd:simpleType>
        <xsd:restriction base="dms:Choice">
          <xsd:enumeration value="Opción 1"/>
          <xsd:enumeration value="Opción 2"/>
        </xsd:restriction>
      </xsd:simpleType>
    </xsd:element>
    <xsd:element name="Asunto" ma:index="9" ma:displayName="Asunto" ma:description="Breve descripción del Informe" ma:internalName="Asunto" ma:readOnly="false">
      <xsd:simpleType>
        <xsd:restriction base="dms:Text">
          <xsd:maxLength value="255"/>
        </xsd:restriction>
      </xsd:simpleType>
    </xsd:element>
    <xsd:element name="Destinatario" ma:index="10" nillable="true" ma:displayName="Destinatario" ma:description="Persona a quien va dirigido el documento" ma:internalName="Destinatario" ma:readOnly="false">
      <xsd:simpleType>
        <xsd:restriction base="dms:Text">
          <xsd:maxLength value="255"/>
        </xsd:restriction>
      </xsd:simpleType>
    </xsd:element>
    <xsd:element name="Estado" ma:index="11" nillable="true" ma:displayName="Estado" ma:default="Pendiente" ma:description="Estado del documento" ma:format="Dropdown" ma:internalName="Estado" ma:readOnly="false">
      <xsd:simpleType>
        <xsd:restriction base="dms:Choice">
          <xsd:enumeration value="Pendiente"/>
          <xsd:enumeration value="Resuelto"/>
          <xsd:enumeration value="Archivo"/>
        </xsd:restriction>
      </xsd:simpleType>
    </xsd:element>
    <xsd:element name="Recibido" ma:index="12" nillable="true" ma:displayName="Recibido" ma:description="Hipervínculo al documento con el sello y la firma de recibido." ma:list="{902aab0f-b25d-4486-b342-5ed42865ca3e}" ma:internalName="Recibido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tinatario xmlns="875d76bc-7aeb-436b-889b-d35493aa51cf" xsi:nil="true"/>
    <Recibido xmlns="875d76bc-7aeb-436b-889b-d35493aa51cf" xsi:nil="true"/>
    <Estado xmlns="875d76bc-7aeb-436b-889b-d35493aa51cf">Pendiente</Estado>
    <Asunto xmlns="875d76bc-7aeb-436b-889b-d35493aa51cf">Presentación I trimestre 2021</Asunto>
    <Tipo_x0020_de_x0020_Informe xmlns="875d76bc-7aeb-436b-889b-d35493aa51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AAFBA3-A204-4D68-994B-0A583C5F22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d76bc-7aeb-436b-889b-d35493aa51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A81B84-A900-44E0-8F3C-EB0B6D1EAC9A}">
  <ds:schemaRefs>
    <ds:schemaRef ds:uri="875d76bc-7aeb-436b-889b-d35493aa51cf"/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685C917-C3ED-4531-A915-FED9055F67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383</Words>
  <Application>Microsoft Office PowerPoint</Application>
  <PresentationFormat>Panorámica</PresentationFormat>
  <Paragraphs>193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I trimestre 2021</dc:title>
  <dc:creator>Juan José Monge Quintanilla</dc:creator>
  <cp:lastModifiedBy>Ingrid Cruz Bermúdez</cp:lastModifiedBy>
  <cp:revision>77</cp:revision>
  <dcterms:created xsi:type="dcterms:W3CDTF">2020-10-20T02:09:43Z</dcterms:created>
  <dcterms:modified xsi:type="dcterms:W3CDTF">2022-03-21T16:02:27Z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0x010100932AA7D14D6CFC43AFC242EA407FA27D</vt:lpwstr>
  </property>
  <property fmtid="{D5CDD505-2E9C-101B-9397-08002B2CF9AE}" pid="3" name="Order">
    <vt:r8>23600</vt:r8>
  </property>
  <property fmtid="{D5CDD505-2E9C-101B-9397-08002B2CF9AE}" pid="4" name="Título">
    <vt:lpwstr>Presentación I trimestre 2021</vt:lpwstr>
  </property>
</Properties>
</file>