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6" r:id="rId6"/>
    <p:sldId id="279" r:id="rId7"/>
    <p:sldId id="280" r:id="rId8"/>
    <p:sldId id="278" r:id="rId9"/>
    <p:sldId id="281" r:id="rId10"/>
    <p:sldId id="28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pPr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6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5C6AE69-C20C-DAD0-754B-F5B66DC9151B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EJECUCION PRESUPUESTARIA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2023</a:t>
            </a:r>
          </a:p>
        </p:txBody>
      </p:sp>
    </p:spTree>
    <p:extLst>
      <p:ext uri="{BB962C8B-B14F-4D97-AF65-F5344CB8AC3E}">
        <p14:creationId xmlns:p14="http://schemas.microsoft.com/office/powerpoint/2010/main" val="29463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5087A6E4-6A67-197F-0526-6F73AF8B7B56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DICIEMBRE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5C3FCD-9FF3-A964-0BDC-C886FE9B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432"/>
              </p:ext>
            </p:extLst>
          </p:nvPr>
        </p:nvGraphicFramePr>
        <p:xfrm>
          <a:off x="3398809" y="1931804"/>
          <a:ext cx="7098374" cy="3396615"/>
        </p:xfrm>
        <a:graphic>
          <a:graphicData uri="http://schemas.openxmlformats.org/drawingml/2006/table">
            <a:tbl>
              <a:tblPr/>
              <a:tblGrid>
                <a:gridCol w="2869186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359552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1006422">
                  <a:extLst>
                    <a:ext uri="{9D8B030D-6E8A-4147-A177-3AD203B41FA5}">
                      <a16:colId xmlns:a16="http://schemas.microsoft.com/office/drawing/2014/main" val="3986661582"/>
                    </a:ext>
                  </a:extLst>
                </a:gridCol>
                <a:gridCol w="617979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991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Compromisos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3,748.20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3,144.74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1,619.85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1,255.00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98.26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125.45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6,572.92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5,085.48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8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8C1E95A1-6FA8-F387-C858-9023CD4AD0BB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DICIEMBRE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7CA8678-AC56-A5D0-8F83-F2ED22593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8125"/>
              </p:ext>
            </p:extLst>
          </p:nvPr>
        </p:nvGraphicFramePr>
        <p:xfrm>
          <a:off x="3514480" y="1728634"/>
          <a:ext cx="5163040" cy="3400731"/>
        </p:xfrm>
        <a:graphic>
          <a:graphicData uri="http://schemas.openxmlformats.org/drawingml/2006/table">
            <a:tbl>
              <a:tblPr/>
              <a:tblGrid>
                <a:gridCol w="2741052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011040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323229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49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3,144.74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618.39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5,395.42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712F42-D5A1-E413-68F8-AF5C5317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7" y="2725319"/>
            <a:ext cx="2477574" cy="219111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F2958F-F600-7002-A3BA-BA1A73A1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96723"/>
              </p:ext>
            </p:extLst>
          </p:nvPr>
        </p:nvGraphicFramePr>
        <p:xfrm>
          <a:off x="3823656" y="2225386"/>
          <a:ext cx="5199649" cy="2611227"/>
        </p:xfrm>
        <a:graphic>
          <a:graphicData uri="http://schemas.openxmlformats.org/drawingml/2006/table">
            <a:tbl>
              <a:tblPr/>
              <a:tblGrid>
                <a:gridCol w="1295918">
                  <a:extLst>
                    <a:ext uri="{9D8B030D-6E8A-4147-A177-3AD203B41FA5}">
                      <a16:colId xmlns:a16="http://schemas.microsoft.com/office/drawing/2014/main" val="551679213"/>
                    </a:ext>
                  </a:extLst>
                </a:gridCol>
                <a:gridCol w="754904">
                  <a:extLst>
                    <a:ext uri="{9D8B030D-6E8A-4147-A177-3AD203B41FA5}">
                      <a16:colId xmlns:a16="http://schemas.microsoft.com/office/drawing/2014/main" val="1403508511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3221290408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2402886813"/>
                    </a:ext>
                  </a:extLst>
                </a:gridCol>
                <a:gridCol w="758548">
                  <a:extLst>
                    <a:ext uri="{9D8B030D-6E8A-4147-A177-3AD203B41FA5}">
                      <a16:colId xmlns:a16="http://schemas.microsoft.com/office/drawing/2014/main" val="2339269917"/>
                    </a:ext>
                  </a:extLst>
                </a:gridCol>
                <a:gridCol w="39996">
                  <a:extLst>
                    <a:ext uri="{9D8B030D-6E8A-4147-A177-3AD203B41FA5}">
                      <a16:colId xmlns:a16="http://schemas.microsoft.com/office/drawing/2014/main" val="2200988656"/>
                    </a:ext>
                  </a:extLst>
                </a:gridCol>
                <a:gridCol w="50903">
                  <a:extLst>
                    <a:ext uri="{9D8B030D-6E8A-4147-A177-3AD203B41FA5}">
                      <a16:colId xmlns:a16="http://schemas.microsoft.com/office/drawing/2014/main" val="3375022608"/>
                    </a:ext>
                  </a:extLst>
                </a:gridCol>
              </a:tblGrid>
              <a:tr h="296801"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07337"/>
                  </a:ext>
                </a:extLst>
              </a:tr>
              <a:tr h="4153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12644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3,312.22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2,619.19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924919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3,260.70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236.39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2,466.29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67757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6,572.92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309.95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5,085.48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C595AA9-17DD-41B1-37E5-A6331AA01D4A}"/>
              </a:ext>
            </a:extLst>
          </p:cNvPr>
          <p:cNvSpPr/>
          <p:nvPr/>
        </p:nvSpPr>
        <p:spPr>
          <a:xfrm>
            <a:off x="341244" y="2296561"/>
            <a:ext cx="2478156" cy="3008456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PROGRMA DE GESTIÓN ADMINISTRATIVA DICIEMBRE 2023 (MILLONES DE COLONES)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D7F5926-5E32-EFEE-1762-DCE693E33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79766"/>
              </p:ext>
            </p:extLst>
          </p:nvPr>
        </p:nvGraphicFramePr>
        <p:xfrm>
          <a:off x="3003616" y="1602557"/>
          <a:ext cx="7391400" cy="4628557"/>
        </p:xfrm>
        <a:graphic>
          <a:graphicData uri="http://schemas.openxmlformats.org/drawingml/2006/table">
            <a:tbl>
              <a:tblPr/>
              <a:tblGrid>
                <a:gridCol w="2992662">
                  <a:extLst>
                    <a:ext uri="{9D8B030D-6E8A-4147-A177-3AD203B41FA5}">
                      <a16:colId xmlns:a16="http://schemas.microsoft.com/office/drawing/2014/main" val="545098118"/>
                    </a:ext>
                  </a:extLst>
                </a:gridCol>
                <a:gridCol w="1203398">
                  <a:extLst>
                    <a:ext uri="{9D8B030D-6E8A-4147-A177-3AD203B41FA5}">
                      <a16:colId xmlns:a16="http://schemas.microsoft.com/office/drawing/2014/main" val="2018583316"/>
                    </a:ext>
                  </a:extLst>
                </a:gridCol>
                <a:gridCol w="104506">
                  <a:extLst>
                    <a:ext uri="{9D8B030D-6E8A-4147-A177-3AD203B41FA5}">
                      <a16:colId xmlns:a16="http://schemas.microsoft.com/office/drawing/2014/main" val="711710277"/>
                    </a:ext>
                  </a:extLst>
                </a:gridCol>
                <a:gridCol w="1206565">
                  <a:extLst>
                    <a:ext uri="{9D8B030D-6E8A-4147-A177-3AD203B41FA5}">
                      <a16:colId xmlns:a16="http://schemas.microsoft.com/office/drawing/2014/main" val="2171256446"/>
                    </a:ext>
                  </a:extLst>
                </a:gridCol>
                <a:gridCol w="104506">
                  <a:extLst>
                    <a:ext uri="{9D8B030D-6E8A-4147-A177-3AD203B41FA5}">
                      <a16:colId xmlns:a16="http://schemas.microsoft.com/office/drawing/2014/main" val="2087677183"/>
                    </a:ext>
                  </a:extLst>
                </a:gridCol>
                <a:gridCol w="1203398">
                  <a:extLst>
                    <a:ext uri="{9D8B030D-6E8A-4147-A177-3AD203B41FA5}">
                      <a16:colId xmlns:a16="http://schemas.microsoft.com/office/drawing/2014/main" val="2434311953"/>
                    </a:ext>
                  </a:extLst>
                </a:gridCol>
                <a:gridCol w="66504">
                  <a:extLst>
                    <a:ext uri="{9D8B030D-6E8A-4147-A177-3AD203B41FA5}">
                      <a16:colId xmlns:a16="http://schemas.microsoft.com/office/drawing/2014/main" val="3158094307"/>
                    </a:ext>
                  </a:extLst>
                </a:gridCol>
                <a:gridCol w="66504">
                  <a:extLst>
                    <a:ext uri="{9D8B030D-6E8A-4147-A177-3AD203B41FA5}">
                      <a16:colId xmlns:a16="http://schemas.microsoft.com/office/drawing/2014/main" val="4163328255"/>
                    </a:ext>
                  </a:extLst>
                </a:gridCol>
                <a:gridCol w="443357">
                  <a:extLst>
                    <a:ext uri="{9D8B030D-6E8A-4147-A177-3AD203B41FA5}">
                      <a16:colId xmlns:a16="http://schemas.microsoft.com/office/drawing/2014/main" val="3315493166"/>
                    </a:ext>
                  </a:extLst>
                </a:gridCol>
              </a:tblGrid>
              <a:tr h="230582"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 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IV Trimestre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98914"/>
                  </a:ext>
                </a:extLst>
              </a:tr>
              <a:tr h="45481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total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Ejec.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66699"/>
                  </a:ext>
                </a:extLst>
              </a:tr>
              <a:tr h="230582"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86485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Directiva-Presidencia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2.058.150,00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1.689.950,00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18388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Auditoría Interna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307.903.380,93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1.272.895,88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265.790.004,29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39666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Direccion Ejecutiva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2.097.601,00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244.758,00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1.206.894,00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993564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7.322.400,00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610.200,00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6.712.200,00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283840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Asesoría Legal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2.802.830,00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1.082.380,00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1.576.880,00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723421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Gestión Administrativa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6.922.870,00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6.644.400,00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235222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Proveeduría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1.740.000,00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1.142.485,24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553.207,12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9832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440.704.359,97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28.064.199,36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262.579.831,90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48413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Financieros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2.887.780,00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292.924,20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1.438.244,44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47512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11.768.054,00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836.345,22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7.702.975,61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05575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174.145.000,00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36.778.297,05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117.505.868,14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854238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Remuneraciones Gestión Administrativa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2.337.922.077,32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1.389.420,00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1.936.847.065,81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45690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Procesos de Reconstrucción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13.950.000,00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1.844.730,31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8.939.520,60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813062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22323"/>
                  </a:ext>
                </a:extLst>
              </a:tr>
              <a:tr h="247505">
                <a:tc>
                  <a:txBody>
                    <a:bodyPr/>
                    <a:lstStyle/>
                    <a:p>
                      <a:pPr algn="l" fontAlgn="t"/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3.312.224.503,22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73.558.635,26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2.619.187.041,91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81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0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9C268E0-E1D0-4F08-42BF-85711B6BEEA1}"/>
              </a:ext>
            </a:extLst>
          </p:cNvPr>
          <p:cNvSpPr/>
          <p:nvPr/>
        </p:nvSpPr>
        <p:spPr>
          <a:xfrm>
            <a:off x="184025" y="2758810"/>
            <a:ext cx="2643505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PROGRAMA DE GESTIÓN DEL RIESGO DICIEMBRE 2023 (MILLONES DE COLONES)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E8AF1A-5785-19E9-D74F-5A35F0D2E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90536"/>
              </p:ext>
            </p:extLst>
          </p:nvPr>
        </p:nvGraphicFramePr>
        <p:xfrm>
          <a:off x="2969443" y="1536569"/>
          <a:ext cx="7315201" cy="4760541"/>
        </p:xfrm>
        <a:graphic>
          <a:graphicData uri="http://schemas.openxmlformats.org/drawingml/2006/table">
            <a:tbl>
              <a:tblPr/>
              <a:tblGrid>
                <a:gridCol w="2961810">
                  <a:extLst>
                    <a:ext uri="{9D8B030D-6E8A-4147-A177-3AD203B41FA5}">
                      <a16:colId xmlns:a16="http://schemas.microsoft.com/office/drawing/2014/main" val="1103028520"/>
                    </a:ext>
                  </a:extLst>
                </a:gridCol>
                <a:gridCol w="1190992">
                  <a:extLst>
                    <a:ext uri="{9D8B030D-6E8A-4147-A177-3AD203B41FA5}">
                      <a16:colId xmlns:a16="http://schemas.microsoft.com/office/drawing/2014/main" val="2688586268"/>
                    </a:ext>
                  </a:extLst>
                </a:gridCol>
                <a:gridCol w="103428">
                  <a:extLst>
                    <a:ext uri="{9D8B030D-6E8A-4147-A177-3AD203B41FA5}">
                      <a16:colId xmlns:a16="http://schemas.microsoft.com/office/drawing/2014/main" val="109219394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410774067"/>
                    </a:ext>
                  </a:extLst>
                </a:gridCol>
                <a:gridCol w="103428">
                  <a:extLst>
                    <a:ext uri="{9D8B030D-6E8A-4147-A177-3AD203B41FA5}">
                      <a16:colId xmlns:a16="http://schemas.microsoft.com/office/drawing/2014/main" val="2632340653"/>
                    </a:ext>
                  </a:extLst>
                </a:gridCol>
                <a:gridCol w="1190992">
                  <a:extLst>
                    <a:ext uri="{9D8B030D-6E8A-4147-A177-3AD203B41FA5}">
                      <a16:colId xmlns:a16="http://schemas.microsoft.com/office/drawing/2014/main" val="93678882"/>
                    </a:ext>
                  </a:extLst>
                </a:gridCol>
                <a:gridCol w="65819">
                  <a:extLst>
                    <a:ext uri="{9D8B030D-6E8A-4147-A177-3AD203B41FA5}">
                      <a16:colId xmlns:a16="http://schemas.microsoft.com/office/drawing/2014/main" val="40324621"/>
                    </a:ext>
                  </a:extLst>
                </a:gridCol>
                <a:gridCol w="65819">
                  <a:extLst>
                    <a:ext uri="{9D8B030D-6E8A-4147-A177-3AD203B41FA5}">
                      <a16:colId xmlns:a16="http://schemas.microsoft.com/office/drawing/2014/main" val="3064120287"/>
                    </a:ext>
                  </a:extLst>
                </a:gridCol>
                <a:gridCol w="438787">
                  <a:extLst>
                    <a:ext uri="{9D8B030D-6E8A-4147-A177-3AD203B41FA5}">
                      <a16:colId xmlns:a16="http://schemas.microsoft.com/office/drawing/2014/main" val="658286451"/>
                    </a:ext>
                  </a:extLst>
                </a:gridCol>
              </a:tblGrid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 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IV Trimestre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18622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total</a:t>
                      </a: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Ejec.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82519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86780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21132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Gestión del Riesgo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75.355.774,97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40.470.291,31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799197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Normalización y Asesoría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16.998.816,03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10.135.187,43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028877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Analisis del Riesgo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76.539.501,00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59.129.997,91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16936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Planificación y Evaluación del Riesgo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18.416.177,30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9.221.625,21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58082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Operaciones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600.740.938,81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69.419.440,26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469.533.648,36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563368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Remuneraciones Gestión del Riesgo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1.299.256.523,75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1.091.552.445,47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65645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Generales (Gestión del Riesgo)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816.121.656,92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63.520.248,63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549.398.427,98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670422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(Gestión de Riesgo)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320.300.000,00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98.014.458,78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209.032.347,09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1748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Institucional (Gestión del Riesgo)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16.389.700,00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5.434.990,38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10.869.980,76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392652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Procesos de Reconstrucción (Gestión del Riesgo)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52342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Cooperación y Relaciones Internacionales (Gestión del Riesgo)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20.580.000,00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16.944.600,00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618815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107"/>
                  </a:ext>
                </a:extLst>
              </a:tr>
              <a:tr h="230064">
                <a:tc>
                  <a:txBody>
                    <a:bodyPr/>
                    <a:lstStyle/>
                    <a:p>
                      <a:pPr algn="l" fontAlgn="b"/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3.260.699.088,78</a:t>
                      </a: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236.389.138,05</a:t>
                      </a: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2.466.288.551,52</a:t>
                      </a: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7" marR="8987" marT="8987" marB="431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8987" marR="8987" marT="8987" marB="43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3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37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7C733C05366E40B05AB4FB4DECE584" ma:contentTypeVersion="5" ma:contentTypeDescription="Crear nuevo documento." ma:contentTypeScope="" ma:versionID="ca4a98dc4fc5aa0913a74758fc02cca3">
  <xsd:schema xmlns:xsd="http://www.w3.org/2001/XMLSchema" xmlns:xs="http://www.w3.org/2001/XMLSchema" xmlns:p="http://schemas.microsoft.com/office/2006/metadata/properties" xmlns:ns2="aca774d9-737c-4230-bffc-300b53c33db0" targetNamespace="http://schemas.microsoft.com/office/2006/metadata/properties" ma:root="true" ma:fieldsID="221788ee2e31bf86cfaf3165d61c071b" ns2:_="">
    <xsd:import namespace="aca774d9-737c-4230-bffc-300b53c33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774d9-737c-4230-bffc-300b53c33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B694E-3475-4487-9C2D-46AF7C42E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774d9-737c-4230-bffc-300b53c33d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0D633-289F-4578-AEED-419363156889}">
  <ds:schemaRefs>
    <ds:schemaRef ds:uri="875d76bc-7aeb-436b-889b-d35493aa51cf"/>
    <ds:schemaRef ds:uri="http://schemas.microsoft.com/office/infopath/2007/PartnerControls"/>
    <ds:schemaRef ds:uri="dbb9e94c-2a44-4557-8076-c13b38405f67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9CC9D2-A06B-4AE4-9005-9B15B43E8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466</Words>
  <Application>Microsoft Office PowerPoint</Application>
  <PresentationFormat>Panorámica</PresentationFormat>
  <Paragraphs>226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Fabiola Morales Murillo</dc:creator>
  <cp:lastModifiedBy>Alejandro Mora Mora</cp:lastModifiedBy>
  <cp:revision>189</cp:revision>
  <dcterms:created xsi:type="dcterms:W3CDTF">2022-06-16T17:05:38Z</dcterms:created>
  <dcterms:modified xsi:type="dcterms:W3CDTF">2024-02-23T14:48:03Z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0x0101008E7C733C05366E40B05AB4FB4DECE584</vt:lpwstr>
  </property>
  <property fmtid="{D5CDD505-2E9C-101B-9397-08002B2CF9AE}" pid="3" name="MediaServiceImageTags">
    <vt:lpwstr/>
  </property>
</Properties>
</file>