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76" r:id="rId6"/>
    <p:sldId id="279" r:id="rId7"/>
    <p:sldId id="280" r:id="rId8"/>
    <p:sldId id="27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8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54FA69-9CFC-434D-A3DD-43382E72BA67}" v="34" dt="2023-10-11T22:04:31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7AC23-D482-4D2D-872A-539891530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3123B9-A2AC-44CB-9872-D3308CAD8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7B272-21E5-4FDC-878D-646AF3BC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0B37A-69F5-4219-BE5B-A6F3059C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5E154-6347-4DC8-A443-7E386D11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41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52C74-5D9C-40DF-ACD3-480CD818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0762CE-959F-47E6-9423-E1B61F9FE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6892D-217A-4785-9F1F-170FCA4F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980AB-9878-4F23-AD5D-AF3EC67E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33B2AA-9B8C-4042-8C25-EB02BBF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54943C-3B0F-435D-BEC5-91383E270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7F7393-61A7-400E-AA7A-528164534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4C87D-03A1-4C9E-9303-17928B62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F5A94-0911-4343-81A3-B1446155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46081-2F13-4B86-A8B3-EBE3DE8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4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5680D-0F5E-4C62-B971-70784DED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28D5C-AF25-4903-B52D-802E3355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550B0-7A1F-48C3-8041-38E1602F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0D7C4-009C-4D27-A65B-26AF624D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214B70-3258-4B9E-B65B-E983788E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27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2F04D-2CFC-4171-9AB2-8E8951E4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828D0-CB2F-4D00-8B74-FDA8BD4A8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576A9-AAE2-4A66-8A8F-CF038AB9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2AB7F-7923-4EBB-8DDE-7C9348A0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84587-A7E9-4B11-81BA-9BE365C3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38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256A6-F8EE-4BE6-89F3-DCE5AFBB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1BD26-92E4-4FAF-B72C-FA5B17F80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FE66F9-8B77-4795-B024-11EDBD63B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224A89-A8E8-4023-8B40-54816B01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BB1D7-ED84-43A9-B695-F9DAB98A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D70126-9ABE-4090-9130-C0AA28D2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95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BC815-2CCB-4253-93D6-5CA4E02E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5B0ED7-2828-4F56-AA43-5BAF1CB7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D38B52-A2ED-479B-BC9E-E0FAD8CA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0ECD50-8F25-487A-9C6F-71DAE5EEA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E5F11D-D273-456E-970D-37A786F9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C34324-F110-4CA8-86C3-4D9E4B9D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860F21-4557-477F-886E-479142A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37FC82-C61C-4FFE-92F2-5B413EBC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9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74C66-4F68-4B3D-8810-787C8211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80E1D9-E70F-48D7-AC28-68FABC22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1EEEB7-E2C8-4BB7-95F4-4D749B93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EB8588-0D7E-4E64-B53D-A5A0C679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52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F1CC58-5986-49D3-8746-69EE3C60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74BBEB-F1D6-4E11-82EE-EF0E4998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A9EE8A-94C6-45F0-A8DA-2781BDD1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58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003E8-82F2-48F3-ABC3-CE51E315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286CB-629D-4A0C-9514-BAA2A207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322915-43D2-4C59-B6C7-8658E36E2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FF0C4A-B24E-44FE-A9B7-3A01F69A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FEC40E-38BF-42C1-B685-DC598A81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EB2CC8-DF76-4250-9AEA-9F7DFB7A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0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9AC49-CE91-4707-B250-4DE25CE8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A9BB57-91E5-4D9F-BC5B-DB0C48745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6E3FFC-708C-4BCE-8C8F-EB1D71295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308845-5538-47F7-9CF8-5DA2AA81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DD014-01DE-4B67-A0E7-9D725341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72DBEB-6503-454D-9974-67E240F1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42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1D3FDB-F104-425A-8FF2-3B639781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8E937D-9594-4572-AB87-C7115BC5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B536C9-5EFC-4D08-834A-5E5119693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381179-D566-47AA-B338-68A46270C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1BBF6-3D23-4047-88F6-3277117B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1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68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2D7C25E-2A3A-7C03-BD24-F6C65E237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767400"/>
              </p:ext>
            </p:extLst>
          </p:nvPr>
        </p:nvGraphicFramePr>
        <p:xfrm>
          <a:off x="1938338" y="347663"/>
          <a:ext cx="8315325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15471" imgH="6238742" progId="Excel.Sheet.12">
                  <p:embed/>
                </p:oleObj>
              </mc:Choice>
              <mc:Fallback>
                <p:oleObj name="Worksheet" r:id="rId3" imgW="8315471" imgH="623874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2D7C25E-2A3A-7C03-BD24-F6C65E237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8338" y="347663"/>
                        <a:ext cx="8315325" cy="623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61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E2F6C26-343B-323F-DB7F-20BD61004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686217"/>
              </p:ext>
            </p:extLst>
          </p:nvPr>
        </p:nvGraphicFramePr>
        <p:xfrm>
          <a:off x="2339180" y="438944"/>
          <a:ext cx="7513638" cy="598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48769" imgH="9305778" progId="Excel.Sheet.12">
                  <p:embed/>
                </p:oleObj>
              </mc:Choice>
              <mc:Fallback>
                <p:oleObj name="Worksheet" r:id="rId3" imgW="8448769" imgH="930577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E2F6C26-343B-323F-DB7F-20BD610043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180" y="438944"/>
                        <a:ext cx="7513638" cy="598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3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CCC38DA5-E992-B24D-C3E0-D2373259B2AC}"/>
              </a:ext>
            </a:extLst>
          </p:cNvPr>
          <p:cNvSpPr txBox="1">
            <a:spLocks/>
          </p:cNvSpPr>
          <p:nvPr/>
        </p:nvSpPr>
        <p:spPr>
          <a:xfrm>
            <a:off x="1524000" y="2001327"/>
            <a:ext cx="9144000" cy="1508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CARTERA DE INVERSIONES</a:t>
            </a:r>
            <a:b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SETIEMBRE 2023</a:t>
            </a:r>
          </a:p>
        </p:txBody>
      </p:sp>
    </p:spTree>
    <p:extLst>
      <p:ext uri="{BB962C8B-B14F-4D97-AF65-F5344CB8AC3E}">
        <p14:creationId xmlns:p14="http://schemas.microsoft.com/office/powerpoint/2010/main" val="232760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A7635C-BC73-577C-D320-BE83F9E9FE93}"/>
              </a:ext>
            </a:extLst>
          </p:cNvPr>
          <p:cNvSpPr txBox="1"/>
          <p:nvPr/>
        </p:nvSpPr>
        <p:spPr>
          <a:xfrm>
            <a:off x="3159424" y="1591314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PORTAFOLIO DE INVERSIONES POR PLAZO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Millones de colones</a:t>
            </a:r>
            <a:endParaRPr lang="es-CR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FBFFCD2-51E1-F875-C8C2-02F1311AD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90873"/>
              </p:ext>
            </p:extLst>
          </p:nvPr>
        </p:nvGraphicFramePr>
        <p:xfrm>
          <a:off x="4147868" y="2432680"/>
          <a:ext cx="4547558" cy="3001961"/>
        </p:xfrm>
        <a:graphic>
          <a:graphicData uri="http://schemas.openxmlformats.org/drawingml/2006/table">
            <a:tbl>
              <a:tblPr/>
              <a:tblGrid>
                <a:gridCol w="1430562">
                  <a:extLst>
                    <a:ext uri="{9D8B030D-6E8A-4147-A177-3AD203B41FA5}">
                      <a16:colId xmlns:a16="http://schemas.microsoft.com/office/drawing/2014/main" val="3251555821"/>
                    </a:ext>
                  </a:extLst>
                </a:gridCol>
                <a:gridCol w="1988829">
                  <a:extLst>
                    <a:ext uri="{9D8B030D-6E8A-4147-A177-3AD203B41FA5}">
                      <a16:colId xmlns:a16="http://schemas.microsoft.com/office/drawing/2014/main" val="431188746"/>
                    </a:ext>
                  </a:extLst>
                </a:gridCol>
                <a:gridCol w="1128167">
                  <a:extLst>
                    <a:ext uri="{9D8B030D-6E8A-4147-A177-3AD203B41FA5}">
                      <a16:colId xmlns:a16="http://schemas.microsoft.com/office/drawing/2014/main" val="127152563"/>
                    </a:ext>
                  </a:extLst>
                </a:gridCol>
              </a:tblGrid>
              <a:tr h="499767"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trimestre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53475"/>
                  </a:ext>
                </a:extLst>
              </a:tr>
              <a:tr h="503126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Monto invertido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Porcentaje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56792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Corto 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¢76,820.32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34400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¢85,503.21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26999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¢162,323.53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105471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70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65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835C87-2BB4-3427-4DED-3467186FAE80}"/>
              </a:ext>
            </a:extLst>
          </p:cNvPr>
          <p:cNvSpPr txBox="1"/>
          <p:nvPr/>
        </p:nvSpPr>
        <p:spPr>
          <a:xfrm>
            <a:off x="3159424" y="1591314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PORTAFOLIO DE INVERSIONES POR MONEDA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Millones de colones</a:t>
            </a:r>
            <a:endParaRPr lang="es-CR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7CB95AC-18EE-8A84-C158-91AB04200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92685"/>
              </p:ext>
            </p:extLst>
          </p:nvPr>
        </p:nvGraphicFramePr>
        <p:xfrm>
          <a:off x="4035725" y="2415428"/>
          <a:ext cx="4547558" cy="3001961"/>
        </p:xfrm>
        <a:graphic>
          <a:graphicData uri="http://schemas.openxmlformats.org/drawingml/2006/table">
            <a:tbl>
              <a:tblPr/>
              <a:tblGrid>
                <a:gridCol w="1088366">
                  <a:extLst>
                    <a:ext uri="{9D8B030D-6E8A-4147-A177-3AD203B41FA5}">
                      <a16:colId xmlns:a16="http://schemas.microsoft.com/office/drawing/2014/main" val="3251555821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431188746"/>
                    </a:ext>
                  </a:extLst>
                </a:gridCol>
                <a:gridCol w="2208362">
                  <a:extLst>
                    <a:ext uri="{9D8B030D-6E8A-4147-A177-3AD203B41FA5}">
                      <a16:colId xmlns:a16="http://schemas.microsoft.com/office/drawing/2014/main" val="127152563"/>
                    </a:ext>
                  </a:extLst>
                </a:gridCol>
              </a:tblGrid>
              <a:tr h="499767"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trimestre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53475"/>
                  </a:ext>
                </a:extLst>
              </a:tr>
              <a:tr h="503126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Monto invertido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Porcentaje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56792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¢133,800.00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34400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ólares</a:t>
                      </a: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¢28,523.53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26999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¢162,323.53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105471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70839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EB90E5C-7139-D7F9-F89A-367749EC6087}"/>
              </a:ext>
            </a:extLst>
          </p:cNvPr>
          <p:cNvSpPr txBox="1"/>
          <p:nvPr/>
        </p:nvSpPr>
        <p:spPr>
          <a:xfrm>
            <a:off x="2458529" y="5533617"/>
            <a:ext cx="401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Colonizado $52.73 millones a ¢540.96</a:t>
            </a:r>
            <a:endParaRPr lang="es-CR" sz="1400" dirty="0"/>
          </a:p>
        </p:txBody>
      </p:sp>
    </p:spTree>
    <p:extLst>
      <p:ext uri="{BB962C8B-B14F-4D97-AF65-F5344CB8AC3E}">
        <p14:creationId xmlns:p14="http://schemas.microsoft.com/office/powerpoint/2010/main" val="153404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55C6AE69-C20C-DAD0-754B-F5B66DC9151B}"/>
              </a:ext>
            </a:extLst>
          </p:cNvPr>
          <p:cNvSpPr txBox="1">
            <a:spLocks/>
          </p:cNvSpPr>
          <p:nvPr/>
        </p:nvSpPr>
        <p:spPr>
          <a:xfrm>
            <a:off x="1524000" y="2001327"/>
            <a:ext cx="9144000" cy="150863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EJECUCION PRESUPUESTARIA </a:t>
            </a:r>
            <a:b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SETIEMBRE 2023</a:t>
            </a:r>
          </a:p>
        </p:txBody>
      </p:sp>
    </p:spTree>
    <p:extLst>
      <p:ext uri="{BB962C8B-B14F-4D97-AF65-F5344CB8AC3E}">
        <p14:creationId xmlns:p14="http://schemas.microsoft.com/office/powerpoint/2010/main" val="29463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5087A6E4-6A67-197F-0526-6F73AF8B7B56}"/>
              </a:ext>
            </a:extLst>
          </p:cNvPr>
          <p:cNvSpPr/>
          <p:nvPr/>
        </p:nvSpPr>
        <p:spPr>
          <a:xfrm>
            <a:off x="662069" y="2586282"/>
            <a:ext cx="2582590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DISTRIBUCIÓN DE</a:t>
            </a:r>
          </a:p>
          <a:p>
            <a:pPr algn="ctr"/>
            <a:r>
              <a:rPr lang="es-CR" sz="1600" b="1" dirty="0"/>
              <a:t>EGRESOS A SETIEMBRE 2023 (MILLONES DE COLONES)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B5C3FCD-9FF3-A964-0BDC-C886FE9BB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13492"/>
              </p:ext>
            </p:extLst>
          </p:nvPr>
        </p:nvGraphicFramePr>
        <p:xfrm>
          <a:off x="3398809" y="1931804"/>
          <a:ext cx="7098374" cy="3396615"/>
        </p:xfrm>
        <a:graphic>
          <a:graphicData uri="http://schemas.openxmlformats.org/drawingml/2006/table">
            <a:tbl>
              <a:tblPr/>
              <a:tblGrid>
                <a:gridCol w="2869186">
                  <a:extLst>
                    <a:ext uri="{9D8B030D-6E8A-4147-A177-3AD203B41FA5}">
                      <a16:colId xmlns:a16="http://schemas.microsoft.com/office/drawing/2014/main" val="2730629183"/>
                    </a:ext>
                  </a:extLst>
                </a:gridCol>
                <a:gridCol w="1245235">
                  <a:extLst>
                    <a:ext uri="{9D8B030D-6E8A-4147-A177-3AD203B41FA5}">
                      <a16:colId xmlns:a16="http://schemas.microsoft.com/office/drawing/2014/main" val="2832688485"/>
                    </a:ext>
                  </a:extLst>
                </a:gridCol>
                <a:gridCol w="1359552">
                  <a:extLst>
                    <a:ext uri="{9D8B030D-6E8A-4147-A177-3AD203B41FA5}">
                      <a16:colId xmlns:a16="http://schemas.microsoft.com/office/drawing/2014/main" val="2401153988"/>
                    </a:ext>
                  </a:extLst>
                </a:gridCol>
                <a:gridCol w="1006422">
                  <a:extLst>
                    <a:ext uri="{9D8B030D-6E8A-4147-A177-3AD203B41FA5}">
                      <a16:colId xmlns:a16="http://schemas.microsoft.com/office/drawing/2014/main" val="3986661582"/>
                    </a:ext>
                  </a:extLst>
                </a:gridCol>
                <a:gridCol w="617979">
                  <a:extLst>
                    <a:ext uri="{9D8B030D-6E8A-4147-A177-3AD203B41FA5}">
                      <a16:colId xmlns:a16="http://schemas.microsoft.com/office/drawing/2014/main" val="1853396138"/>
                    </a:ext>
                  </a:extLst>
                </a:gridCol>
              </a:tblGrid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07298"/>
                  </a:ext>
                </a:extLst>
              </a:tr>
              <a:tr h="49912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Compromisos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9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297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 Remuneraciones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3,847.46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2,231.15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492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Servicios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1,644.75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908.69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6147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Materiales y suministros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87.67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564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Bienes duraderos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266.84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386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Transferencias corrientes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70.81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947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Transferencias de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33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Cuentas especiales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41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6,641.13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3,565.15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61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48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8C1E95A1-6FA8-F387-C858-9023CD4AD0BB}"/>
              </a:ext>
            </a:extLst>
          </p:cNvPr>
          <p:cNvSpPr/>
          <p:nvPr/>
        </p:nvSpPr>
        <p:spPr>
          <a:xfrm>
            <a:off x="662069" y="2586282"/>
            <a:ext cx="2582590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DISTRIBUCIÓN DE</a:t>
            </a:r>
          </a:p>
          <a:p>
            <a:pPr algn="ctr"/>
            <a:r>
              <a:rPr lang="es-CR" sz="1600" b="1" dirty="0"/>
              <a:t>EGRESOS A SETIEMBRE (MILLONES DE COLONES)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7CA8678-AC56-A5D0-8F83-F2ED22593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57826"/>
              </p:ext>
            </p:extLst>
          </p:nvPr>
        </p:nvGraphicFramePr>
        <p:xfrm>
          <a:off x="3514480" y="1728634"/>
          <a:ext cx="5163040" cy="3400731"/>
        </p:xfrm>
        <a:graphic>
          <a:graphicData uri="http://schemas.openxmlformats.org/drawingml/2006/table">
            <a:tbl>
              <a:tblPr/>
              <a:tblGrid>
                <a:gridCol w="2741052">
                  <a:extLst>
                    <a:ext uri="{9D8B030D-6E8A-4147-A177-3AD203B41FA5}">
                      <a16:colId xmlns:a16="http://schemas.microsoft.com/office/drawing/2014/main" val="2730629183"/>
                    </a:ext>
                  </a:extLst>
                </a:gridCol>
                <a:gridCol w="1087719">
                  <a:extLst>
                    <a:ext uri="{9D8B030D-6E8A-4147-A177-3AD203B41FA5}">
                      <a16:colId xmlns:a16="http://schemas.microsoft.com/office/drawing/2014/main" val="2832688485"/>
                    </a:ext>
                  </a:extLst>
                </a:gridCol>
                <a:gridCol w="1087719">
                  <a:extLst>
                    <a:ext uri="{9D8B030D-6E8A-4147-A177-3AD203B41FA5}">
                      <a16:colId xmlns:a16="http://schemas.microsoft.com/office/drawing/2014/main" val="2401153988"/>
                    </a:ext>
                  </a:extLst>
                </a:gridCol>
                <a:gridCol w="246550">
                  <a:extLst>
                    <a:ext uri="{9D8B030D-6E8A-4147-A177-3AD203B41FA5}">
                      <a16:colId xmlns:a16="http://schemas.microsoft.com/office/drawing/2014/main" val="1853396138"/>
                    </a:ext>
                  </a:extLst>
                </a:gridCol>
              </a:tblGrid>
              <a:tr h="495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07298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Egresos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9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297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 Remuneraciones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2,231.15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492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Servicios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614715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Materiales y suministros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564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Bienes duraderos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266.84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386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Transferencias corrientes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947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Transferencias de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33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Cuentas especiales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41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3,565.15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61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74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712F42-D5A1-E413-68F8-AF5C5317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77" y="2725319"/>
            <a:ext cx="2477574" cy="2191111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5F2958F-F600-7002-A3BA-BA1A73A1B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46555"/>
              </p:ext>
            </p:extLst>
          </p:nvPr>
        </p:nvGraphicFramePr>
        <p:xfrm>
          <a:off x="3823656" y="2225386"/>
          <a:ext cx="5199649" cy="2611227"/>
        </p:xfrm>
        <a:graphic>
          <a:graphicData uri="http://schemas.openxmlformats.org/drawingml/2006/table">
            <a:tbl>
              <a:tblPr/>
              <a:tblGrid>
                <a:gridCol w="1295918">
                  <a:extLst>
                    <a:ext uri="{9D8B030D-6E8A-4147-A177-3AD203B41FA5}">
                      <a16:colId xmlns:a16="http://schemas.microsoft.com/office/drawing/2014/main" val="551679213"/>
                    </a:ext>
                  </a:extLst>
                </a:gridCol>
                <a:gridCol w="754904">
                  <a:extLst>
                    <a:ext uri="{9D8B030D-6E8A-4147-A177-3AD203B41FA5}">
                      <a16:colId xmlns:a16="http://schemas.microsoft.com/office/drawing/2014/main" val="1403508511"/>
                    </a:ext>
                  </a:extLst>
                </a:gridCol>
                <a:gridCol w="1149690">
                  <a:extLst>
                    <a:ext uri="{9D8B030D-6E8A-4147-A177-3AD203B41FA5}">
                      <a16:colId xmlns:a16="http://schemas.microsoft.com/office/drawing/2014/main" val="3221290408"/>
                    </a:ext>
                  </a:extLst>
                </a:gridCol>
                <a:gridCol w="1149690">
                  <a:extLst>
                    <a:ext uri="{9D8B030D-6E8A-4147-A177-3AD203B41FA5}">
                      <a16:colId xmlns:a16="http://schemas.microsoft.com/office/drawing/2014/main" val="2402886813"/>
                    </a:ext>
                  </a:extLst>
                </a:gridCol>
                <a:gridCol w="758548">
                  <a:extLst>
                    <a:ext uri="{9D8B030D-6E8A-4147-A177-3AD203B41FA5}">
                      <a16:colId xmlns:a16="http://schemas.microsoft.com/office/drawing/2014/main" val="2339269917"/>
                    </a:ext>
                  </a:extLst>
                </a:gridCol>
                <a:gridCol w="39996">
                  <a:extLst>
                    <a:ext uri="{9D8B030D-6E8A-4147-A177-3AD203B41FA5}">
                      <a16:colId xmlns:a16="http://schemas.microsoft.com/office/drawing/2014/main" val="2200988656"/>
                    </a:ext>
                  </a:extLst>
                </a:gridCol>
                <a:gridCol w="50903">
                  <a:extLst>
                    <a:ext uri="{9D8B030D-6E8A-4147-A177-3AD203B41FA5}">
                      <a16:colId xmlns:a16="http://schemas.microsoft.com/office/drawing/2014/main" val="3375022608"/>
                    </a:ext>
                  </a:extLst>
                </a:gridCol>
              </a:tblGrid>
              <a:tr h="296801">
                <a:tc>
                  <a:txBody>
                    <a:bodyPr/>
                    <a:lstStyle/>
                    <a:p>
                      <a:pPr algn="l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007337"/>
                  </a:ext>
                </a:extLst>
              </a:tr>
              <a:tr h="4153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712644"/>
                  </a:ext>
                </a:extLst>
              </a:tr>
              <a:tr h="778809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Administrativa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3.401.94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132.18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1,835.98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924919"/>
                  </a:ext>
                </a:extLst>
              </a:tr>
              <a:tr h="778809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del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3.239.19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232.55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1,729.17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467757"/>
                  </a:ext>
                </a:extLst>
              </a:tr>
              <a:tr h="259603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6,641.14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364.73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3,565.15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4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2C595AA9-17DD-41B1-37E5-A6331AA01D4A}"/>
              </a:ext>
            </a:extLst>
          </p:cNvPr>
          <p:cNvSpPr/>
          <p:nvPr/>
        </p:nvSpPr>
        <p:spPr>
          <a:xfrm>
            <a:off x="341244" y="2296561"/>
            <a:ext cx="2478156" cy="3008456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EJECUCIÓN POR UNIDAD DEL PROGRMA DE GESTIÓN ADMINISTRATIVA SETIEMBRE 2023 (MILLONES DE COLONES)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2DB51D1-A588-A07D-EA06-D29251F4D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02651"/>
              </p:ext>
            </p:extLst>
          </p:nvPr>
        </p:nvGraphicFramePr>
        <p:xfrm>
          <a:off x="3071005" y="1390561"/>
          <a:ext cx="7572030" cy="4612689"/>
        </p:xfrm>
        <a:graphic>
          <a:graphicData uri="http://schemas.openxmlformats.org/drawingml/2006/table">
            <a:tbl>
              <a:tblPr/>
              <a:tblGrid>
                <a:gridCol w="3356814">
                  <a:extLst>
                    <a:ext uri="{9D8B030D-6E8A-4147-A177-3AD203B41FA5}">
                      <a16:colId xmlns:a16="http://schemas.microsoft.com/office/drawing/2014/main" val="1292243715"/>
                    </a:ext>
                  </a:extLst>
                </a:gridCol>
                <a:gridCol w="49874">
                  <a:extLst>
                    <a:ext uri="{9D8B030D-6E8A-4147-A177-3AD203B41FA5}">
                      <a16:colId xmlns:a16="http://schemas.microsoft.com/office/drawing/2014/main" val="318150265"/>
                    </a:ext>
                  </a:extLst>
                </a:gridCol>
                <a:gridCol w="1255989">
                  <a:extLst>
                    <a:ext uri="{9D8B030D-6E8A-4147-A177-3AD203B41FA5}">
                      <a16:colId xmlns:a16="http://schemas.microsoft.com/office/drawing/2014/main" val="253097339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678506742"/>
                    </a:ext>
                  </a:extLst>
                </a:gridCol>
                <a:gridCol w="941163">
                  <a:extLst>
                    <a:ext uri="{9D8B030D-6E8A-4147-A177-3AD203B41FA5}">
                      <a16:colId xmlns:a16="http://schemas.microsoft.com/office/drawing/2014/main" val="2240574946"/>
                    </a:ext>
                  </a:extLst>
                </a:gridCol>
                <a:gridCol w="882340">
                  <a:extLst>
                    <a:ext uri="{9D8B030D-6E8A-4147-A177-3AD203B41FA5}">
                      <a16:colId xmlns:a16="http://schemas.microsoft.com/office/drawing/2014/main" val="2710503264"/>
                    </a:ext>
                  </a:extLst>
                </a:gridCol>
              </a:tblGrid>
              <a:tr h="244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</a:rPr>
                        <a:t>III trimestre</a:t>
                      </a:r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0911054"/>
                  </a:ext>
                </a:extLst>
              </a:tr>
              <a:tr h="502028"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64168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Presidencia-Junta Directiva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301621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Auditoría Interna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312.31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11.59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182.45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92777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Comunicación 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5.49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1.83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572511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Cooperación y Relaciones Internacionales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794833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Dirección Ejecutiva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0.05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572344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Asesoría Legal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0.17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347503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Tecnologías de Información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174.15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81.73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37.80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668844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Dirección de Gestión Adm.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36602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Proveeduría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728970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445.34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26.90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191.25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694751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Recursos Financieros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006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Desarrollo Humano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11.02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2.08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6.33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604590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effectLst/>
                          <a:latin typeface="Arial" panose="020B0604020202020204" pitchFamily="34" charset="0"/>
                        </a:rPr>
                        <a:t>Gestión de Procesos de Reconstrucción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13.70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3.28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701912"/>
                  </a:ext>
                </a:extLst>
              </a:tr>
              <a:tr h="2448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Remuneraciones de Gestión Administrativa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2,418.80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1,398.40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565814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493175"/>
                  </a:ext>
                </a:extLst>
              </a:tr>
              <a:tr h="175887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Programa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3,401.94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</a:rPr>
                        <a:t>132.18</a:t>
                      </a:r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1,835.96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15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03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B9C268E0-E1D0-4F08-42BF-85711B6BEEA1}"/>
              </a:ext>
            </a:extLst>
          </p:cNvPr>
          <p:cNvSpPr/>
          <p:nvPr/>
        </p:nvSpPr>
        <p:spPr>
          <a:xfrm>
            <a:off x="184025" y="2758810"/>
            <a:ext cx="2643505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EJECUCIÓN POR UNIDAD DEL PROGRAMA DE GESTIÓN DEL RIESGO SETIEMBRE 2023 (MILLONES DE COLONES)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B66E1F6-2246-5648-5365-7766FB9CE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60707"/>
              </p:ext>
            </p:extLst>
          </p:nvPr>
        </p:nvGraphicFramePr>
        <p:xfrm>
          <a:off x="2827531" y="1059778"/>
          <a:ext cx="8352304" cy="5221561"/>
        </p:xfrm>
        <a:graphic>
          <a:graphicData uri="http://schemas.openxmlformats.org/drawingml/2006/table">
            <a:tbl>
              <a:tblPr/>
              <a:tblGrid>
                <a:gridCol w="3756192">
                  <a:extLst>
                    <a:ext uri="{9D8B030D-6E8A-4147-A177-3AD203B41FA5}">
                      <a16:colId xmlns:a16="http://schemas.microsoft.com/office/drawing/2014/main" val="3344300229"/>
                    </a:ext>
                  </a:extLst>
                </a:gridCol>
                <a:gridCol w="108288">
                  <a:extLst>
                    <a:ext uri="{9D8B030D-6E8A-4147-A177-3AD203B41FA5}">
                      <a16:colId xmlns:a16="http://schemas.microsoft.com/office/drawing/2014/main" val="3046138179"/>
                    </a:ext>
                  </a:extLst>
                </a:gridCol>
                <a:gridCol w="1366185">
                  <a:extLst>
                    <a:ext uri="{9D8B030D-6E8A-4147-A177-3AD203B41FA5}">
                      <a16:colId xmlns:a16="http://schemas.microsoft.com/office/drawing/2014/main" val="3235119834"/>
                    </a:ext>
                  </a:extLst>
                </a:gridCol>
                <a:gridCol w="1301464">
                  <a:extLst>
                    <a:ext uri="{9D8B030D-6E8A-4147-A177-3AD203B41FA5}">
                      <a16:colId xmlns:a16="http://schemas.microsoft.com/office/drawing/2014/main" val="1412176157"/>
                    </a:ext>
                  </a:extLst>
                </a:gridCol>
                <a:gridCol w="940280">
                  <a:extLst>
                    <a:ext uri="{9D8B030D-6E8A-4147-A177-3AD203B41FA5}">
                      <a16:colId xmlns:a16="http://schemas.microsoft.com/office/drawing/2014/main" val="870384828"/>
                    </a:ext>
                  </a:extLst>
                </a:gridCol>
                <a:gridCol w="879895">
                  <a:extLst>
                    <a:ext uri="{9D8B030D-6E8A-4147-A177-3AD203B41FA5}">
                      <a16:colId xmlns:a16="http://schemas.microsoft.com/office/drawing/2014/main" val="176719860"/>
                    </a:ext>
                  </a:extLst>
                </a:gridCol>
              </a:tblGrid>
              <a:tr h="37356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IIITrimestre</a:t>
                      </a:r>
                      <a:endParaRPr lang="es-C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9835"/>
                  </a:ext>
                </a:extLst>
              </a:tr>
              <a:tr h="676145"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  <a:endParaRPr lang="es-C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272264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Arial" panose="020B0604020202020204" pitchFamily="34" charset="0"/>
                        </a:rPr>
                        <a:t>Remuneraciones de Gestión de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1,282.24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723.78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69538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Arial" panose="020B0604020202020204" pitchFamily="34" charset="0"/>
                        </a:rPr>
                        <a:t>Dirección de Gestión de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80.52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32.12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466789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Normalización y Asesoría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17.03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10.06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659861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Arial" panose="020B0604020202020204" pitchFamily="34" charset="0"/>
                        </a:rPr>
                        <a:t>Investigación y Análisis del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76.54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25.93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18.44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864778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Planificación del SNGR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13.70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627129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Gestión de Operaciones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600.16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92.68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369.20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55676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Comunicación 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16.39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10.87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266128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Tecnologías de Información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320.30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55.03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134.05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528057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811.74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48.04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424.11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71186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Relaciones Internacionales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20.58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16.94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effectLst/>
                          <a:latin typeface="Arial" panose="020B0604020202020204" pitchFamily="34" charset="0"/>
                        </a:rPr>
                        <a:t>82%</a:t>
                      </a:r>
                      <a:endParaRPr lang="es-C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31152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Total Programa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3,242.25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232.55</a:t>
                      </a:r>
                      <a:endParaRPr lang="es-C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1,729.17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835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93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543F1F5-3824-5A11-54AE-847A78F79513}"/>
              </a:ext>
            </a:extLst>
          </p:cNvPr>
          <p:cNvSpPr txBox="1">
            <a:spLocks/>
          </p:cNvSpPr>
          <p:nvPr/>
        </p:nvSpPr>
        <p:spPr>
          <a:xfrm>
            <a:off x="1524000" y="2001327"/>
            <a:ext cx="9144000" cy="1508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FINANCIEROS </a:t>
            </a:r>
            <a:b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30 DE SETIEMBRE DEL 2023</a:t>
            </a:r>
          </a:p>
        </p:txBody>
      </p:sp>
    </p:spTree>
    <p:extLst>
      <p:ext uri="{BB962C8B-B14F-4D97-AF65-F5344CB8AC3E}">
        <p14:creationId xmlns:p14="http://schemas.microsoft.com/office/powerpoint/2010/main" val="250863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B87C9C6-BAF9-15F6-0835-A46F2772B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33310"/>
              </p:ext>
            </p:extLst>
          </p:nvPr>
        </p:nvGraphicFramePr>
        <p:xfrm>
          <a:off x="1938338" y="538163"/>
          <a:ext cx="8315325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15471" imgH="6000630" progId="Excel.Sheet.12">
                  <p:embed/>
                </p:oleObj>
              </mc:Choice>
              <mc:Fallback>
                <p:oleObj name="Worksheet" r:id="rId3" imgW="8315471" imgH="6000630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B87C9C6-BAF9-15F6-0835-A46F2772B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8338" y="538163"/>
                        <a:ext cx="8315325" cy="600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204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2AA7D14D6CFC43AFC242EA407FA27D" ma:contentTypeVersion="11" ma:contentTypeDescription="Crear nuevo documento." ma:contentTypeScope="" ma:versionID="60fb5368567e6c7f8629203bf86de4ba">
  <xsd:schema xmlns:xsd="http://www.w3.org/2001/XMLSchema" xmlns:xs="http://www.w3.org/2001/XMLSchema" xmlns:p="http://schemas.microsoft.com/office/2006/metadata/properties" xmlns:ns2="875d76bc-7aeb-436b-889b-d35493aa51cf" xmlns:ns3="dbb9e94c-2a44-4557-8076-c13b38405f67" targetNamespace="http://schemas.microsoft.com/office/2006/metadata/properties" ma:root="true" ma:fieldsID="2b9575d9a794573c8cf28ad6ef908392" ns2:_="" ns3:_="">
    <xsd:import namespace="875d76bc-7aeb-436b-889b-d35493aa51cf"/>
    <xsd:import namespace="dbb9e94c-2a44-4557-8076-c13b38405f67"/>
    <xsd:element name="properties">
      <xsd:complexType>
        <xsd:sequence>
          <xsd:element name="documentManagement">
            <xsd:complexType>
              <xsd:all>
                <xsd:element ref="ns2:Tipo_x0020_de_x0020_Informe" minOccurs="0"/>
                <xsd:element ref="ns2:Asunto"/>
                <xsd:element ref="ns2:Destinatario" minOccurs="0"/>
                <xsd:element ref="ns2:Estado" minOccurs="0"/>
                <xsd:element ref="ns2:Recibido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d76bc-7aeb-436b-889b-d35493aa51cf" elementFormDefault="qualified">
    <xsd:import namespace="http://schemas.microsoft.com/office/2006/documentManagement/types"/>
    <xsd:import namespace="http://schemas.microsoft.com/office/infopath/2007/PartnerControls"/>
    <xsd:element name="Tipo_x0020_de_x0020_Informe" ma:index="8" nillable="true" ma:displayName="Tipo de Informe" ma:description="Tipo de informe" ma:format="Dropdown" ma:internalName="Tipo_x0020_de_x0020_Informe" ma:readOnly="false">
      <xsd:simpleType>
        <xsd:restriction base="dms:Choice">
          <xsd:enumeration value="Opción 1"/>
          <xsd:enumeration value="Opción 2"/>
        </xsd:restriction>
      </xsd:simpleType>
    </xsd:element>
    <xsd:element name="Asunto" ma:index="9" ma:displayName="Asunto" ma:description="Breve descripción del Informe" ma:internalName="Asunto" ma:readOnly="false">
      <xsd:simpleType>
        <xsd:restriction base="dms:Text">
          <xsd:maxLength value="255"/>
        </xsd:restriction>
      </xsd:simpleType>
    </xsd:element>
    <xsd:element name="Destinatario" ma:index="10" nillable="true" ma:displayName="Destinatario" ma:description="Persona a quien va dirigido el documento" ma:internalName="Destinatario" ma:readOnly="false">
      <xsd:simpleType>
        <xsd:restriction base="dms:Text">
          <xsd:maxLength value="255"/>
        </xsd:restriction>
      </xsd:simpleType>
    </xsd:element>
    <xsd:element name="Estado" ma:index="11" nillable="true" ma:displayName="Estado" ma:default="Pendiente" ma:description="Estado del documento" ma:format="Dropdown" ma:internalName="Estado" ma:readOnly="false">
      <xsd:simpleType>
        <xsd:restriction base="dms:Choice">
          <xsd:enumeration value="Pendiente"/>
          <xsd:enumeration value="Resuelto"/>
          <xsd:enumeration value="Archivo"/>
        </xsd:restriction>
      </xsd:simpleType>
    </xsd:element>
    <xsd:element name="Recibido" ma:index="12" nillable="true" ma:displayName="Recibido" ma:description="Hipervínculo al documento con el sello y la firma de recibido." ma:list="{902aab0f-b25d-4486-b342-5ed42865ca3e}" ma:internalName="Recibido" ma:readOnly="false" ma:showField="Title">
      <xsd:simpleType>
        <xsd:restriction base="dms:Lookup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e94c-2a44-4557-8076-c13b38405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list="UserInfo" ma:SearchPeopleOnly="false" ma:internalName="SharedWithUsers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tinatario xmlns="875d76bc-7aeb-436b-889b-d35493aa51cf" xsi:nil="true"/>
    <Asunto xmlns="875d76bc-7aeb-436b-889b-d35493aa51cf">Informe de seguimiento III semestre 2023</Asunto>
    <Tipo_x0020_de_x0020_Informe xmlns="875d76bc-7aeb-436b-889b-d35493aa51cf" xsi:nil="true"/>
    <Estado xmlns="875d76bc-7aeb-436b-889b-d35493aa51cf">Pendiente</Estado>
    <Recibido xmlns="875d76bc-7aeb-436b-889b-d35493aa51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72506-5356-4344-AA5B-355144F0C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d76bc-7aeb-436b-889b-d35493aa51cf"/>
    <ds:schemaRef ds:uri="dbb9e94c-2a44-4557-8076-c13b38405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90D633-289F-4578-AEED-419363156889}">
  <ds:schemaRefs>
    <ds:schemaRef ds:uri="dbb9e94c-2a44-4557-8076-c13b38405f67"/>
    <ds:schemaRef ds:uri="875d76bc-7aeb-436b-889b-d35493aa51cf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C9CC9D2-A06B-4AE4-9005-9B15B43E86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516</Words>
  <Application>Microsoft Office PowerPoint</Application>
  <PresentationFormat>Panorámica</PresentationFormat>
  <Paragraphs>254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Fabiola Morales Murillo</dc:creator>
  <cp:lastModifiedBy>Ingrid Cruz Bermúdez</cp:lastModifiedBy>
  <cp:revision>187</cp:revision>
  <dcterms:created xsi:type="dcterms:W3CDTF">2022-06-16T17:05:38Z</dcterms:created>
  <dcterms:modified xsi:type="dcterms:W3CDTF">2023-10-18T20:49:36Z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0x010100932AA7D14D6CFC43AFC242EA407FA27D</vt:lpwstr>
  </property>
  <property fmtid="{D5CDD505-2E9C-101B-9397-08002B2CF9AE}" pid="3" name="MediaServiceImageTags">
    <vt:lpwstr/>
  </property>
</Properties>
</file>