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0" r:id="rId6"/>
    <p:sldId id="312" r:id="rId7"/>
    <p:sldId id="313" r:id="rId8"/>
    <p:sldId id="314" r:id="rId9"/>
    <p:sldId id="315" r:id="rId10"/>
    <p:sldId id="334" r:id="rId11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21/03/2022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346" y="840375"/>
            <a:ext cx="4619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/>
              <a:t>INFORME DE SEGUIMIENTO IV TRIMESTRE 2021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104B0A-6111-4CEF-BEEF-9B055083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87" y="4412957"/>
            <a:ext cx="1619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R" sz="1200">
                <a:latin typeface="Arial" panose="020B0604020202020204" pitchFamily="34" charset="0"/>
              </a:rPr>
              <a:t>CUMPLIMIENTO A LOS ACUERDOS: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BF11E9-8855-42A5-A18E-132DC07F8C14}"/>
              </a:ext>
            </a:extLst>
          </p:cNvPr>
          <p:cNvSpPr txBox="1"/>
          <p:nvPr/>
        </p:nvSpPr>
        <p:spPr>
          <a:xfrm>
            <a:off x="9382976" y="4628400"/>
            <a:ext cx="19022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200-11-2018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R" sz="1400" b="1">
                <a:latin typeface="Arial" panose="020B0604020202020204" pitchFamily="34" charset="0"/>
              </a:rPr>
              <a:t>169-08-2019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036-02-2020</a:t>
            </a:r>
          </a:p>
        </p:txBody>
      </p:sp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4811" y="2779414"/>
            <a:ext cx="113771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 TRIMESTRE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6959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DISTRIBUCIÓN DE</a:t>
            </a:r>
          </a:p>
          <a:p>
            <a:pPr algn="ctr"/>
            <a:r>
              <a:rPr lang="es-CR" sz="1600" b="1"/>
              <a:t>EGRESOS DEL IV TRIMESTRE DEL 2021 (MILLONES DE COLONES)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282BECA-A210-4447-AA72-057657793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42056"/>
              </p:ext>
            </p:extLst>
          </p:nvPr>
        </p:nvGraphicFramePr>
        <p:xfrm>
          <a:off x="3493065" y="1638677"/>
          <a:ext cx="7497841" cy="3784350"/>
        </p:xfrm>
        <a:graphic>
          <a:graphicData uri="http://schemas.openxmlformats.org/drawingml/2006/table">
            <a:tbl>
              <a:tblPr/>
              <a:tblGrid>
                <a:gridCol w="2470219">
                  <a:extLst>
                    <a:ext uri="{9D8B030D-6E8A-4147-A177-3AD203B41FA5}">
                      <a16:colId xmlns:a16="http://schemas.microsoft.com/office/drawing/2014/main" val="536942391"/>
                    </a:ext>
                  </a:extLst>
                </a:gridCol>
                <a:gridCol w="1288389">
                  <a:extLst>
                    <a:ext uri="{9D8B030D-6E8A-4147-A177-3AD203B41FA5}">
                      <a16:colId xmlns:a16="http://schemas.microsoft.com/office/drawing/2014/main" val="53327236"/>
                    </a:ext>
                  </a:extLst>
                </a:gridCol>
                <a:gridCol w="813719">
                  <a:extLst>
                    <a:ext uri="{9D8B030D-6E8A-4147-A177-3AD203B41FA5}">
                      <a16:colId xmlns:a16="http://schemas.microsoft.com/office/drawing/2014/main" val="705970965"/>
                    </a:ext>
                  </a:extLst>
                </a:gridCol>
                <a:gridCol w="271240">
                  <a:extLst>
                    <a:ext uri="{9D8B030D-6E8A-4147-A177-3AD203B41FA5}">
                      <a16:colId xmlns:a16="http://schemas.microsoft.com/office/drawing/2014/main" val="1802136130"/>
                    </a:ext>
                  </a:extLst>
                </a:gridCol>
                <a:gridCol w="1046210">
                  <a:extLst>
                    <a:ext uri="{9D8B030D-6E8A-4147-A177-3AD203B41FA5}">
                      <a16:colId xmlns:a16="http://schemas.microsoft.com/office/drawing/2014/main" val="421347479"/>
                    </a:ext>
                  </a:extLst>
                </a:gridCol>
                <a:gridCol w="794345">
                  <a:extLst>
                    <a:ext uri="{9D8B030D-6E8A-4147-A177-3AD203B41FA5}">
                      <a16:colId xmlns:a16="http://schemas.microsoft.com/office/drawing/2014/main" val="1462452974"/>
                    </a:ext>
                  </a:extLst>
                </a:gridCol>
                <a:gridCol w="813719">
                  <a:extLst>
                    <a:ext uri="{9D8B030D-6E8A-4147-A177-3AD203B41FA5}">
                      <a16:colId xmlns:a16="http://schemas.microsoft.com/office/drawing/2014/main" val="817566623"/>
                    </a:ext>
                  </a:extLst>
                </a:gridCol>
              </a:tblGrid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40761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192947"/>
                  </a:ext>
                </a:extLst>
              </a:tr>
              <a:tr h="592029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686751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2,157.68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80475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960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3912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32848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157115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86409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812239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212247"/>
                  </a:ext>
                </a:extLst>
              </a:tr>
              <a:tr h="290211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97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450574" y="1706144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UNIDAD DEL PROGRMA DE GESTIÓN ADMINISTRATIVA DEL III TRIMESTRE 2021 (MILLONES DE COLONES)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853F971-A6A0-48BF-A9A3-BB1C03EB6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53154"/>
              </p:ext>
            </p:extLst>
          </p:nvPr>
        </p:nvGraphicFramePr>
        <p:xfrm>
          <a:off x="3095512" y="1303699"/>
          <a:ext cx="8554054" cy="4852640"/>
        </p:xfrm>
        <a:graphic>
          <a:graphicData uri="http://schemas.openxmlformats.org/drawingml/2006/table">
            <a:tbl>
              <a:tblPr/>
              <a:tblGrid>
                <a:gridCol w="2678653">
                  <a:extLst>
                    <a:ext uri="{9D8B030D-6E8A-4147-A177-3AD203B41FA5}">
                      <a16:colId xmlns:a16="http://schemas.microsoft.com/office/drawing/2014/main" val="2532606534"/>
                    </a:ext>
                  </a:extLst>
                </a:gridCol>
                <a:gridCol w="801943">
                  <a:extLst>
                    <a:ext uri="{9D8B030D-6E8A-4147-A177-3AD203B41FA5}">
                      <a16:colId xmlns:a16="http://schemas.microsoft.com/office/drawing/2014/main" val="2393326861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674532515"/>
                    </a:ext>
                  </a:extLst>
                </a:gridCol>
                <a:gridCol w="735803">
                  <a:extLst>
                    <a:ext uri="{9D8B030D-6E8A-4147-A177-3AD203B41FA5}">
                      <a16:colId xmlns:a16="http://schemas.microsoft.com/office/drawing/2014/main" val="2409043725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276344093"/>
                    </a:ext>
                  </a:extLst>
                </a:gridCol>
                <a:gridCol w="793675">
                  <a:extLst>
                    <a:ext uri="{9D8B030D-6E8A-4147-A177-3AD203B41FA5}">
                      <a16:colId xmlns:a16="http://schemas.microsoft.com/office/drawing/2014/main" val="2833383693"/>
                    </a:ext>
                  </a:extLst>
                </a:gridCol>
                <a:gridCol w="815721">
                  <a:extLst>
                    <a:ext uri="{9D8B030D-6E8A-4147-A177-3AD203B41FA5}">
                      <a16:colId xmlns:a16="http://schemas.microsoft.com/office/drawing/2014/main" val="840151721"/>
                    </a:ext>
                  </a:extLst>
                </a:gridCol>
                <a:gridCol w="661396">
                  <a:extLst>
                    <a:ext uri="{9D8B030D-6E8A-4147-A177-3AD203B41FA5}">
                      <a16:colId xmlns:a16="http://schemas.microsoft.com/office/drawing/2014/main" val="3192144427"/>
                    </a:ext>
                  </a:extLst>
                </a:gridCol>
                <a:gridCol w="744071">
                  <a:extLst>
                    <a:ext uri="{9D8B030D-6E8A-4147-A177-3AD203B41FA5}">
                      <a16:colId xmlns:a16="http://schemas.microsoft.com/office/drawing/2014/main" val="2669030165"/>
                    </a:ext>
                  </a:extLst>
                </a:gridCol>
              </a:tblGrid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30503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54439"/>
                  </a:ext>
                </a:extLst>
              </a:tr>
              <a:tr h="40515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345787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63395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Presidencia-Junta Directiva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98551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Interna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70280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98400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y Relaciones Internacionales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13551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Ejecutiva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4261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Legal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704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Institucional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74447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de Servicios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782979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 de Información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23299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Admnistrativa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95128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Proveeduría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70536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08814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Financieros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770622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Humano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5170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Procesos de Reconstrucción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717803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la Gestión Administrativa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2,266.48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1,389.74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2,266.48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27025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8137"/>
                  </a:ext>
                </a:extLst>
              </a:tr>
              <a:tr h="211785">
                <a:tc>
                  <a:txBody>
                    <a:bodyPr/>
                    <a:lstStyle/>
                    <a:p>
                      <a:pPr algn="l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1,695.81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79.25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4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271973" y="2198093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UNIDAD DEL PROGRAMA DE GESTIÓN DEL RIESGO DEL III TRIMESTRE 2021 (MILLONES DE COLONES)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2EAB388-2D6E-448E-821E-85AAC15D6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79046"/>
              </p:ext>
            </p:extLst>
          </p:nvPr>
        </p:nvGraphicFramePr>
        <p:xfrm>
          <a:off x="2915478" y="1421394"/>
          <a:ext cx="8899294" cy="4454300"/>
        </p:xfrm>
        <a:graphic>
          <a:graphicData uri="http://schemas.openxmlformats.org/drawingml/2006/table">
            <a:tbl>
              <a:tblPr/>
              <a:tblGrid>
                <a:gridCol w="2903697">
                  <a:extLst>
                    <a:ext uri="{9D8B030D-6E8A-4147-A177-3AD203B41FA5}">
                      <a16:colId xmlns:a16="http://schemas.microsoft.com/office/drawing/2014/main" val="3881855610"/>
                    </a:ext>
                  </a:extLst>
                </a:gridCol>
                <a:gridCol w="914127">
                  <a:extLst>
                    <a:ext uri="{9D8B030D-6E8A-4147-A177-3AD203B41FA5}">
                      <a16:colId xmlns:a16="http://schemas.microsoft.com/office/drawing/2014/main" val="3831104719"/>
                    </a:ext>
                  </a:extLst>
                </a:gridCol>
                <a:gridCol w="716962">
                  <a:extLst>
                    <a:ext uri="{9D8B030D-6E8A-4147-A177-3AD203B41FA5}">
                      <a16:colId xmlns:a16="http://schemas.microsoft.com/office/drawing/2014/main" val="415093574"/>
                    </a:ext>
                  </a:extLst>
                </a:gridCol>
                <a:gridCol w="797619">
                  <a:extLst>
                    <a:ext uri="{9D8B030D-6E8A-4147-A177-3AD203B41FA5}">
                      <a16:colId xmlns:a16="http://schemas.microsoft.com/office/drawing/2014/main" val="292427034"/>
                    </a:ext>
                  </a:extLst>
                </a:gridCol>
                <a:gridCol w="215089">
                  <a:extLst>
                    <a:ext uri="{9D8B030D-6E8A-4147-A177-3AD203B41FA5}">
                      <a16:colId xmlns:a16="http://schemas.microsoft.com/office/drawing/2014/main" val="2600005196"/>
                    </a:ext>
                  </a:extLst>
                </a:gridCol>
                <a:gridCol w="869317">
                  <a:extLst>
                    <a:ext uri="{9D8B030D-6E8A-4147-A177-3AD203B41FA5}">
                      <a16:colId xmlns:a16="http://schemas.microsoft.com/office/drawing/2014/main" val="2409944606"/>
                    </a:ext>
                  </a:extLst>
                </a:gridCol>
                <a:gridCol w="896203">
                  <a:extLst>
                    <a:ext uri="{9D8B030D-6E8A-4147-A177-3AD203B41FA5}">
                      <a16:colId xmlns:a16="http://schemas.microsoft.com/office/drawing/2014/main" val="4178888111"/>
                    </a:ext>
                  </a:extLst>
                </a:gridCol>
                <a:gridCol w="779697">
                  <a:extLst>
                    <a:ext uri="{9D8B030D-6E8A-4147-A177-3AD203B41FA5}">
                      <a16:colId xmlns:a16="http://schemas.microsoft.com/office/drawing/2014/main" val="3239430878"/>
                    </a:ext>
                  </a:extLst>
                </a:gridCol>
                <a:gridCol w="806583">
                  <a:extLst>
                    <a:ext uri="{9D8B030D-6E8A-4147-A177-3AD203B41FA5}">
                      <a16:colId xmlns:a16="http://schemas.microsoft.com/office/drawing/2014/main" val="2698900289"/>
                    </a:ext>
                  </a:extLst>
                </a:gridCol>
              </a:tblGrid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1723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079865"/>
                  </a:ext>
                </a:extLst>
              </a:tr>
              <a:tr h="74238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878607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de Gestión de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1,172.08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1,172.08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54236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688238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Normalización y Asesoría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327196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y Analisis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46726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Planificación del SNGR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08467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Operaciones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92135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4146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Tecnologías de la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663853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831721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588254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607175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465799"/>
                  </a:ext>
                </a:extLst>
              </a:tr>
              <a:tr h="247461">
                <a:tc>
                  <a:txBody>
                    <a:bodyPr/>
                    <a:lstStyle/>
                    <a:p>
                      <a:pPr algn="l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0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POR PROGRAMA ( MILLONES DE COLONES)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1B87EFC-B9A8-4F68-B95C-D7487F2AD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59492"/>
              </p:ext>
            </p:extLst>
          </p:nvPr>
        </p:nvGraphicFramePr>
        <p:xfrm>
          <a:off x="2779414" y="1874067"/>
          <a:ext cx="8773858" cy="3485584"/>
        </p:xfrm>
        <a:graphic>
          <a:graphicData uri="http://schemas.openxmlformats.org/drawingml/2006/table">
            <a:tbl>
              <a:tblPr/>
              <a:tblGrid>
                <a:gridCol w="1868246">
                  <a:extLst>
                    <a:ext uri="{9D8B030D-6E8A-4147-A177-3AD203B41FA5}">
                      <a16:colId xmlns:a16="http://schemas.microsoft.com/office/drawing/2014/main" val="4265738960"/>
                    </a:ext>
                  </a:extLst>
                </a:gridCol>
                <a:gridCol w="1090855">
                  <a:extLst>
                    <a:ext uri="{9D8B030D-6E8A-4147-A177-3AD203B41FA5}">
                      <a16:colId xmlns:a16="http://schemas.microsoft.com/office/drawing/2014/main" val="934311914"/>
                    </a:ext>
                  </a:extLst>
                </a:gridCol>
                <a:gridCol w="930988">
                  <a:extLst>
                    <a:ext uri="{9D8B030D-6E8A-4147-A177-3AD203B41FA5}">
                      <a16:colId xmlns:a16="http://schemas.microsoft.com/office/drawing/2014/main" val="2929423792"/>
                    </a:ext>
                  </a:extLst>
                </a:gridCol>
                <a:gridCol w="890238">
                  <a:extLst>
                    <a:ext uri="{9D8B030D-6E8A-4147-A177-3AD203B41FA5}">
                      <a16:colId xmlns:a16="http://schemas.microsoft.com/office/drawing/2014/main" val="572512333"/>
                    </a:ext>
                  </a:extLst>
                </a:gridCol>
                <a:gridCol w="291521">
                  <a:extLst>
                    <a:ext uri="{9D8B030D-6E8A-4147-A177-3AD203B41FA5}">
                      <a16:colId xmlns:a16="http://schemas.microsoft.com/office/drawing/2014/main" val="1134893415"/>
                    </a:ext>
                  </a:extLst>
                </a:gridCol>
                <a:gridCol w="996816">
                  <a:extLst>
                    <a:ext uri="{9D8B030D-6E8A-4147-A177-3AD203B41FA5}">
                      <a16:colId xmlns:a16="http://schemas.microsoft.com/office/drawing/2014/main" val="3488519785"/>
                    </a:ext>
                  </a:extLst>
                </a:gridCol>
                <a:gridCol w="1078316">
                  <a:extLst>
                    <a:ext uri="{9D8B030D-6E8A-4147-A177-3AD203B41FA5}">
                      <a16:colId xmlns:a16="http://schemas.microsoft.com/office/drawing/2014/main" val="2004449716"/>
                    </a:ext>
                  </a:extLst>
                </a:gridCol>
                <a:gridCol w="799333">
                  <a:extLst>
                    <a:ext uri="{9D8B030D-6E8A-4147-A177-3AD203B41FA5}">
                      <a16:colId xmlns:a16="http://schemas.microsoft.com/office/drawing/2014/main" val="2336102557"/>
                    </a:ext>
                  </a:extLst>
                </a:gridCol>
                <a:gridCol w="827545">
                  <a:extLst>
                    <a:ext uri="{9D8B030D-6E8A-4147-A177-3AD203B41FA5}">
                      <a16:colId xmlns:a16="http://schemas.microsoft.com/office/drawing/2014/main" val="967945898"/>
                    </a:ext>
                  </a:extLst>
                </a:gridCol>
              </a:tblGrid>
              <a:tr h="608614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Acumulado al III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trimestre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755654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7817"/>
                  </a:ext>
                </a:extLst>
              </a:tr>
              <a:tr h="598827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devengado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170204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514611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3,067.43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865603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576112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del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1,598.84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468719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180150"/>
                  </a:ext>
                </a:extLst>
              </a:tr>
              <a:tr h="32544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4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/>
              <a:t>EJECUCIÓN INSTITUCIONAL ANUAL CONSOLIDADA(MILLONES DE COLONES)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F1C639-9652-4C39-8AA0-96E099DAD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06316"/>
              </p:ext>
            </p:extLst>
          </p:nvPr>
        </p:nvGraphicFramePr>
        <p:xfrm>
          <a:off x="2366682" y="1651519"/>
          <a:ext cx="9283700" cy="4394716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530970614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12778559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18886424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2934044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27275521"/>
                    </a:ext>
                  </a:extLst>
                </a:gridCol>
              </a:tblGrid>
              <a:tr h="870748"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 devengados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599470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 Remuneraciones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3,543.41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2,999.79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60615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Servicios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1,519.93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583961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Materiales y suministros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71392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Bienes Duraderos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67217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Transferencias corrientes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37284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Transferencias de Capital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10971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Cuentas especiales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48052"/>
                  </a:ext>
                </a:extLst>
              </a:tr>
              <a:tr h="440496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6,255.16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4,617.55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80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777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I trimestre 2021</Asunto>
    <Tipo_x0020_de_x0020_Informe xmlns="875d76bc-7aeb-436b-889b-d35493aa51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8" ma:contentTypeDescription="Crear nuevo documento." ma:contentTypeScope="" ma:versionID="742cd89607600bcda2018bb174816f1b">
  <xsd:schema xmlns:xsd="http://www.w3.org/2001/XMLSchema" xmlns:xs="http://www.w3.org/2001/XMLSchema" xmlns:p="http://schemas.microsoft.com/office/2006/metadata/properties" xmlns:ns2="875d76bc-7aeb-436b-889b-d35493aa51cf" targetNamespace="http://schemas.microsoft.com/office/2006/metadata/properties" ma:root="true" ma:fieldsID="47a3c9ddd3beb6e0bbddbed96e7eb959" ns2:_="">
    <xsd:import namespace="875d76bc-7aeb-436b-889b-d35493aa51cf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A81B84-A900-44E0-8F3C-EB0B6D1EAC9A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875d76bc-7aeb-436b-889b-d35493aa51cf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4A71C-DA03-47F2-AEF2-9A6090A54152}">
  <ds:schemaRefs>
    <ds:schemaRef ds:uri="875d76bc-7aeb-436b-889b-d35493aa51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Panorámica</PresentationFormat>
  <Paragraphs>353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Ingrid Cruz Bermúdez</cp:lastModifiedBy>
  <cp:revision>2</cp:revision>
  <cp:lastPrinted>2021-07-29T14:24:37Z</cp:lastPrinted>
  <dcterms:created xsi:type="dcterms:W3CDTF">2020-10-20T02:09:43Z</dcterms:created>
  <dcterms:modified xsi:type="dcterms:W3CDTF">2022-03-21T16:02:13Z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25700</vt:r8>
  </property>
  <property fmtid="{D5CDD505-2E9C-101B-9397-08002B2CF9AE}" pid="4" name="Título">
    <vt:lpwstr>Presentación I trimestre 2021</vt:lpwstr>
  </property>
</Properties>
</file>