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312" r:id="rId6"/>
    <p:sldId id="335" r:id="rId7"/>
    <p:sldId id="334" r:id="rId8"/>
    <p:sldId id="315" r:id="rId9"/>
    <p:sldId id="313" r:id="rId10"/>
    <p:sldId id="314" r:id="rId11"/>
    <p:sldId id="330" r:id="rId12"/>
    <p:sldId id="331" r:id="rId13"/>
    <p:sldId id="332" r:id="rId14"/>
    <p:sldId id="333" r:id="rId15"/>
    <p:sldId id="264" r:id="rId16"/>
    <p:sldId id="321" r:id="rId17"/>
    <p:sldId id="322" r:id="rId18"/>
  </p:sldIdLst>
  <p:sldSz cx="12192000" cy="6858000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A064FF-9258-4FBD-8E97-2B19CB71F849}" v="48" dt="2023-02-13T17:46:39.2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B96BAF-93D8-4FD5-8502-1556BFDD16F6}" type="datetimeFigureOut">
              <a:rPr lang="es-CR" smtClean="0"/>
              <a:t>18/10/2023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97A403-4993-413C-8666-2BD9C46AD9C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8332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E7AC23-D482-4D2D-872A-539891530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3123B9-A2AC-44CB-9872-D3308CAD83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F7B272-21E5-4FDC-878D-646AF3BCA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18/10/2023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60B37A-69F5-4219-BE5B-A6F3059C0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D5E154-6347-4DC8-A443-7E386D11C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041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C52C74-5D9C-40DF-ACD3-480CD8183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20762CE-959F-47E6-9423-E1B61F9FE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E6892D-217A-4785-9F1F-170FCA4F9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18/10/2023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A980AB-9878-4F23-AD5D-AF3EC67E5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33B2AA-9B8C-4042-8C25-EB02BBFF7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5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D54943C-3B0F-435D-BEC5-91383E2701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F7F7393-61A7-400E-AA7A-528164534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A4C87D-03A1-4C9E-9303-17928B620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18/10/2023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CF5A94-0911-4343-81A3-B14461553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C46081-2F13-4B86-A8B3-EBE3DE8FC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540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65680D-0F5E-4C62-B971-70784DEDB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028D5C-AF25-4903-B52D-802E33558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1550B0-7A1F-48C3-8041-38E1602F9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18/10/2023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60D7C4-009C-4D27-A65B-26AF624D8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214B70-3258-4B9E-B65B-E983788EC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3277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2F04D-2CFC-4171-9AB2-8E8951E4F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3828D0-CB2F-4D00-8B74-FDA8BD4A8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C576A9-AAE2-4A66-8A8F-CF038AB9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18/10/2023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52AB7F-7923-4EBB-8DDE-7C9348A0C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284587-A7E9-4B11-81BA-9BE365C34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038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7256A6-F8EE-4BE6-89F3-DCE5AFBBA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E1BD26-92E4-4FAF-B72C-FA5B17F80E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6FE66F9-8B77-4795-B024-11EDBD63B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224A89-A8E8-4023-8B40-54816B01B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18/10/2023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5BB1D7-ED84-43A9-B695-F9DAB98AD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D70126-9ABE-4090-9130-C0AA28D2D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195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BC815-2CCB-4253-93D6-5CA4E02E7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5B0ED7-2828-4F56-AA43-5BAF1CB7D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2D38B52-A2ED-479B-BC9E-E0FAD8CA2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D0ECD50-8F25-487A-9C6F-71DAE5EEA5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2E5F11D-D273-456E-970D-37A786F999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FC34324-F110-4CA8-86C3-4D9E4B9D6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18/10/2023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E860F21-4557-477F-886E-479142A47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837FC82-C61C-4FFE-92F2-5B413EBCF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891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674C66-4F68-4B3D-8810-787C8211C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80E1D9-E70F-48D7-AC28-68FABC220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18/10/2023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A1EEEB7-E2C8-4BB7-95F4-4D749B934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EB8588-0D7E-4E64-B53D-A5A0C679A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652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DF1CC58-5986-49D3-8746-69EE3C60B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18/10/2023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74BBEB-F1D6-4E11-82EE-EF0E49986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5A9EE8A-94C6-45F0-A8DA-2781BDD10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858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F003E8-82F2-48F3-ABC3-CE51E3154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A286CB-629D-4A0C-9514-BAA2A207C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7322915-43D2-4C59-B6C7-8658E36E2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5FF0C4A-B24E-44FE-A9B7-3A01F69A1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18/10/2023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FEC40E-38BF-42C1-B685-DC598A81D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EB2CC8-DF76-4250-9AEA-9F7DFB7AB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03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AC49-CE91-4707-B250-4DE25CE85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2A9BB57-91E5-4D9F-BC5B-DB0C48745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E6E3FFC-708C-4BCE-8C8F-EB1D71295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308845-5538-47F7-9CF8-5DA2AA815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18/10/2023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EDD014-01DE-4B67-A0E7-9D7253418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72DBEB-6503-454D-9974-67E240F19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642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C1D3FDB-F104-425A-8FF2-3B6397818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8E937D-9594-4572-AB87-C7115BC57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B536C9-5EFC-4D08-834A-5E5119693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B3DAC-F33B-42E0-997C-140F7D383D8E}" type="datetimeFigureOut">
              <a:rPr lang="es-ES" smtClean="0"/>
              <a:t>18/10/2023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381179-D566-47AA-B338-68A46270C6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A1BBF6-3D23-4047-88F6-3277117B0C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518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056409" y="1043795"/>
            <a:ext cx="47186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4400" b="1" dirty="0"/>
              <a:t>INFORME DE SEGUIMIENTO DICIEMBRE 2022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B104B0A-6111-4CEF-BEEF-9B0550838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6987" y="4412957"/>
            <a:ext cx="161907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CR" sz="1200" dirty="0">
                <a:latin typeface="Arial" panose="020B0604020202020204" pitchFamily="34" charset="0"/>
              </a:rPr>
              <a:t>CUMPLIMIENTO A LOS ACUERDOS: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C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4BF11E9-8855-42A5-A18E-132DC07F8C14}"/>
              </a:ext>
            </a:extLst>
          </p:cNvPr>
          <p:cNvSpPr txBox="1"/>
          <p:nvPr/>
        </p:nvSpPr>
        <p:spPr>
          <a:xfrm>
            <a:off x="9382976" y="4628400"/>
            <a:ext cx="190220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altLang="es-C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200-11-2018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ES" altLang="es-CR" sz="1400" b="1" dirty="0">
                <a:latin typeface="Arial" panose="020B0604020202020204" pitchFamily="34" charset="0"/>
              </a:rPr>
              <a:t>169-08-2019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altLang="es-C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036-02-2020</a:t>
            </a:r>
          </a:p>
        </p:txBody>
      </p:sp>
      <p:pic>
        <p:nvPicPr>
          <p:cNvPr id="13314" name="Picture 2">
            <a:extLst>
              <a:ext uri="{FF2B5EF4-FFF2-40B4-BE49-F238E27FC236}">
                <a16:creationId xmlns:a16="http://schemas.microsoft.com/office/drawing/2014/main" id="{7FB7F4DE-7B34-A87A-63D0-D1873ED01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0"/>
            <a:ext cx="28194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045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965719D0-6D71-106E-2F4D-B383CFA73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" y="229160"/>
            <a:ext cx="28194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52C887A-90B7-C9D1-EEA0-5E65FA08F3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582352"/>
              </p:ext>
            </p:extLst>
          </p:nvPr>
        </p:nvGraphicFramePr>
        <p:xfrm>
          <a:off x="2622431" y="1362635"/>
          <a:ext cx="7599871" cy="4926017"/>
        </p:xfrm>
        <a:graphic>
          <a:graphicData uri="http://schemas.openxmlformats.org/drawingml/2006/table">
            <a:tbl>
              <a:tblPr/>
              <a:tblGrid>
                <a:gridCol w="2840150">
                  <a:extLst>
                    <a:ext uri="{9D8B030D-6E8A-4147-A177-3AD203B41FA5}">
                      <a16:colId xmlns:a16="http://schemas.microsoft.com/office/drawing/2014/main" val="2193278549"/>
                    </a:ext>
                  </a:extLst>
                </a:gridCol>
                <a:gridCol w="1271970">
                  <a:extLst>
                    <a:ext uri="{9D8B030D-6E8A-4147-A177-3AD203B41FA5}">
                      <a16:colId xmlns:a16="http://schemas.microsoft.com/office/drawing/2014/main" val="1579311800"/>
                    </a:ext>
                  </a:extLst>
                </a:gridCol>
                <a:gridCol w="1420076">
                  <a:extLst>
                    <a:ext uri="{9D8B030D-6E8A-4147-A177-3AD203B41FA5}">
                      <a16:colId xmlns:a16="http://schemas.microsoft.com/office/drawing/2014/main" val="1190661857"/>
                    </a:ext>
                  </a:extLst>
                </a:gridCol>
                <a:gridCol w="1231312">
                  <a:extLst>
                    <a:ext uri="{9D8B030D-6E8A-4147-A177-3AD203B41FA5}">
                      <a16:colId xmlns:a16="http://schemas.microsoft.com/office/drawing/2014/main" val="2439593190"/>
                    </a:ext>
                  </a:extLst>
                </a:gridCol>
                <a:gridCol w="836363">
                  <a:extLst>
                    <a:ext uri="{9D8B030D-6E8A-4147-A177-3AD203B41FA5}">
                      <a16:colId xmlns:a16="http://schemas.microsoft.com/office/drawing/2014/main" val="1225500046"/>
                    </a:ext>
                  </a:extLst>
                </a:gridCol>
              </a:tblGrid>
              <a:tr h="18647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Comisión Nacional de Prevención de Riesgos y Atención de Emergencias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838045"/>
                  </a:ext>
                </a:extLst>
              </a:tr>
              <a:tr h="18647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Estado de Situación Financiera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514595"/>
                  </a:ext>
                </a:extLst>
              </a:tr>
              <a:tr h="18647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 31 de diciembre del 2022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480744"/>
                  </a:ext>
                </a:extLst>
              </a:tr>
              <a:tr h="18647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(Millones de colones)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310560"/>
                  </a:ext>
                </a:extLst>
              </a:tr>
              <a:tr h="372949"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Variación Absoluta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Variación %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608212"/>
                  </a:ext>
                </a:extLst>
              </a:tr>
              <a:tr h="186473"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3688072"/>
                  </a:ext>
                </a:extLst>
              </a:tr>
              <a:tr h="186473">
                <a:tc>
                  <a:txBody>
                    <a:bodyPr/>
                    <a:lstStyle/>
                    <a:p>
                      <a:pPr algn="l" fontAlgn="b"/>
                      <a:r>
                        <a:rPr lang="es-CR" sz="10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PASIVOS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585214"/>
                  </a:ext>
                </a:extLst>
              </a:tr>
              <a:tr h="217554">
                <a:tc>
                  <a:txBody>
                    <a:bodyPr/>
                    <a:lstStyle/>
                    <a:p>
                      <a:pPr algn="l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Pasivo Corriente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353566"/>
                  </a:ext>
                </a:extLst>
              </a:tr>
              <a:tr h="233093">
                <a:tc>
                  <a:txBody>
                    <a:bodyPr/>
                    <a:lstStyle/>
                    <a:p>
                      <a:pPr algn="l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Deudas a corto plazo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1,550.56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2,804.81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-1,254.25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-45%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861754"/>
                  </a:ext>
                </a:extLst>
              </a:tr>
              <a:tr h="240863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Fondos de terceros y en garantía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190.75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702.66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-511.91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-73%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344892"/>
                  </a:ext>
                </a:extLst>
              </a:tr>
              <a:tr h="240863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Otros pasivos a corto plazo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.00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.00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.00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067683"/>
                  </a:ext>
                </a:extLst>
              </a:tr>
              <a:tr h="240863">
                <a:tc>
                  <a:txBody>
                    <a:bodyPr/>
                    <a:lstStyle/>
                    <a:p>
                      <a:pPr algn="l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Pasivos corrientes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1,741.31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3,507.48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-1,766.17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-50%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5540577"/>
                  </a:ext>
                </a:extLst>
              </a:tr>
              <a:tr h="225323">
                <a:tc>
                  <a:txBody>
                    <a:bodyPr/>
                    <a:lstStyle/>
                    <a:p>
                      <a:pPr algn="l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PASIVOS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1,741.31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3,507.48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-1,766.17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-50%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284705"/>
                  </a:ext>
                </a:extLst>
              </a:tr>
              <a:tr h="186473"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482115"/>
                  </a:ext>
                </a:extLst>
              </a:tr>
              <a:tr h="186473">
                <a:tc>
                  <a:txBody>
                    <a:bodyPr/>
                    <a:lstStyle/>
                    <a:p>
                      <a:pPr algn="l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PATRIMONIO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263484"/>
                  </a:ext>
                </a:extLst>
              </a:tr>
              <a:tr h="186473">
                <a:tc>
                  <a:txBody>
                    <a:bodyPr/>
                    <a:lstStyle/>
                    <a:p>
                      <a:pPr algn="l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Patrimonio Público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922532"/>
                  </a:ext>
                </a:extLst>
              </a:tr>
              <a:tr h="256402">
                <a:tc>
                  <a:txBody>
                    <a:bodyPr/>
                    <a:lstStyle/>
                    <a:p>
                      <a:pPr algn="l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Capital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21,933.33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21,933.33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.00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304472"/>
                  </a:ext>
                </a:extLst>
              </a:tr>
              <a:tr h="256402">
                <a:tc>
                  <a:txBody>
                    <a:bodyPr/>
                    <a:lstStyle/>
                    <a:p>
                      <a:pPr algn="l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Revaluación de bienes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304.69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.00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304.69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0869438"/>
                  </a:ext>
                </a:extLst>
              </a:tr>
              <a:tr h="264171">
                <a:tc>
                  <a:txBody>
                    <a:bodyPr/>
                    <a:lstStyle/>
                    <a:p>
                      <a:pPr algn="l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Resultados acumulados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167,237.74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164,727.25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2,510.49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9711858"/>
                  </a:ext>
                </a:extLst>
              </a:tr>
              <a:tr h="256402">
                <a:tc>
                  <a:txBody>
                    <a:bodyPr/>
                    <a:lstStyle/>
                    <a:p>
                      <a:pPr algn="l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PATRIMONIO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189,475.75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186,660.58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2,815.17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145814"/>
                  </a:ext>
                </a:extLst>
              </a:tr>
              <a:tr h="256402">
                <a:tc>
                  <a:txBody>
                    <a:bodyPr/>
                    <a:lstStyle/>
                    <a:p>
                      <a:pPr algn="l" fontAlgn="b"/>
                      <a:endParaRPr lang="es-C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889763"/>
                  </a:ext>
                </a:extLst>
              </a:tr>
              <a:tr h="186473">
                <a:tc>
                  <a:txBody>
                    <a:bodyPr/>
                    <a:lstStyle/>
                    <a:p>
                      <a:pPr algn="l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PASIVO MAS PATRIMONIO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191,217.06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190,168.05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1,049.01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6863" marR="6863" marT="68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9525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61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6CF49596-2D0B-5AED-27A0-73010AFA7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1207"/>
            <a:ext cx="28194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33F301A-AE09-8813-D022-B06E471F3A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802127"/>
              </p:ext>
            </p:extLst>
          </p:nvPr>
        </p:nvGraphicFramePr>
        <p:xfrm>
          <a:off x="2915728" y="1224951"/>
          <a:ext cx="6590581" cy="4989164"/>
        </p:xfrm>
        <a:graphic>
          <a:graphicData uri="http://schemas.openxmlformats.org/drawingml/2006/table">
            <a:tbl>
              <a:tblPr/>
              <a:tblGrid>
                <a:gridCol w="2656054">
                  <a:extLst>
                    <a:ext uri="{9D8B030D-6E8A-4147-A177-3AD203B41FA5}">
                      <a16:colId xmlns:a16="http://schemas.microsoft.com/office/drawing/2014/main" val="1067764074"/>
                    </a:ext>
                  </a:extLst>
                </a:gridCol>
                <a:gridCol w="1085215">
                  <a:extLst>
                    <a:ext uri="{9D8B030D-6E8A-4147-A177-3AD203B41FA5}">
                      <a16:colId xmlns:a16="http://schemas.microsoft.com/office/drawing/2014/main" val="3478068148"/>
                    </a:ext>
                  </a:extLst>
                </a:gridCol>
                <a:gridCol w="1085215">
                  <a:extLst>
                    <a:ext uri="{9D8B030D-6E8A-4147-A177-3AD203B41FA5}">
                      <a16:colId xmlns:a16="http://schemas.microsoft.com/office/drawing/2014/main" val="1511008834"/>
                    </a:ext>
                  </a:extLst>
                </a:gridCol>
                <a:gridCol w="1050530">
                  <a:extLst>
                    <a:ext uri="{9D8B030D-6E8A-4147-A177-3AD203B41FA5}">
                      <a16:colId xmlns:a16="http://schemas.microsoft.com/office/drawing/2014/main" val="1766163727"/>
                    </a:ext>
                  </a:extLst>
                </a:gridCol>
                <a:gridCol w="713567">
                  <a:extLst>
                    <a:ext uri="{9D8B030D-6E8A-4147-A177-3AD203B41FA5}">
                      <a16:colId xmlns:a16="http://schemas.microsoft.com/office/drawing/2014/main" val="802100868"/>
                    </a:ext>
                  </a:extLst>
                </a:gridCol>
              </a:tblGrid>
              <a:tr h="14303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Comisión Nacional de Prevención de Riesgos y Atención de Emergencias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184847"/>
                  </a:ext>
                </a:extLst>
              </a:tr>
              <a:tr h="14303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C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Estado de Rendimiento Financiero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916115"/>
                  </a:ext>
                </a:extLst>
              </a:tr>
              <a:tr h="14303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 31 de diciembre del 2022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295996"/>
                  </a:ext>
                </a:extLst>
              </a:tr>
              <a:tr h="14303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C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(Millones de colones)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284577"/>
                  </a:ext>
                </a:extLst>
              </a:tr>
              <a:tr h="278669">
                <a:tc>
                  <a:txBody>
                    <a:bodyPr/>
                    <a:lstStyle/>
                    <a:p>
                      <a:pPr algn="l" fontAlgn="b"/>
                      <a:endParaRPr lang="es-C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Variación Absoluta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Variación %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2925654"/>
                  </a:ext>
                </a:extLst>
              </a:tr>
              <a:tr h="143031">
                <a:tc>
                  <a:txBody>
                    <a:bodyPr/>
                    <a:lstStyle/>
                    <a:p>
                      <a:pPr algn="l" fontAlgn="b"/>
                      <a:r>
                        <a:rPr lang="es-C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INGRESOS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4581133"/>
                  </a:ext>
                </a:extLst>
              </a:tr>
              <a:tr h="143031">
                <a:tc>
                  <a:txBody>
                    <a:bodyPr/>
                    <a:lstStyle/>
                    <a:p>
                      <a:pPr algn="l" fontAlgn="b"/>
                      <a:endParaRPr lang="es-C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6254189"/>
                  </a:ext>
                </a:extLst>
              </a:tr>
              <a:tr h="143031">
                <a:tc>
                  <a:txBody>
                    <a:bodyPr/>
                    <a:lstStyle/>
                    <a:p>
                      <a:pPr algn="l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Otros impuestos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11,658.06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11,193.47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464.59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072349"/>
                  </a:ext>
                </a:extLst>
              </a:tr>
              <a:tr h="27866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Rentas de inversiones y de colocación de efectivo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3,305.82</a:t>
                      </a:r>
                    </a:p>
                  </a:txBody>
                  <a:tcPr marL="5158" marR="5158" marT="51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4,605.63</a:t>
                      </a:r>
                    </a:p>
                  </a:txBody>
                  <a:tcPr marL="5158" marR="5158" marT="51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-1,299.81</a:t>
                      </a:r>
                    </a:p>
                  </a:txBody>
                  <a:tcPr marL="5158" marR="5158" marT="51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-28%</a:t>
                      </a:r>
                    </a:p>
                  </a:txBody>
                  <a:tcPr marL="5158" marR="5158" marT="51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4360804"/>
                  </a:ext>
                </a:extLst>
              </a:tr>
              <a:tr h="143031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Otros ingresos de la propiedad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13.98</a:t>
                      </a:r>
                    </a:p>
                  </a:txBody>
                  <a:tcPr marL="5158" marR="5158" marT="51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46.84</a:t>
                      </a:r>
                    </a:p>
                  </a:txBody>
                  <a:tcPr marL="5158" marR="5158" marT="51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-32.86</a:t>
                      </a:r>
                    </a:p>
                  </a:txBody>
                  <a:tcPr marL="5158" marR="5158" marT="51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-70%</a:t>
                      </a:r>
                    </a:p>
                  </a:txBody>
                  <a:tcPr marL="5158" marR="5158" marT="51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0356001"/>
                  </a:ext>
                </a:extLst>
              </a:tr>
              <a:tr h="143031">
                <a:tc>
                  <a:txBody>
                    <a:bodyPr/>
                    <a:lstStyle/>
                    <a:p>
                      <a:pPr algn="l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Multas y sanciones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C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.25</a:t>
                      </a:r>
                    </a:p>
                  </a:txBody>
                  <a:tcPr marL="5158" marR="5158" marT="51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-.25</a:t>
                      </a:r>
                    </a:p>
                  </a:txBody>
                  <a:tcPr marL="5158" marR="5158" marT="51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158" marR="5158" marT="51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300857"/>
                  </a:ext>
                </a:extLst>
              </a:tr>
              <a:tr h="143031">
                <a:tc>
                  <a:txBody>
                    <a:bodyPr/>
                    <a:lstStyle/>
                    <a:p>
                      <a:pPr algn="l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Transferencias corrientes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49,477.35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108,022.03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-58,544.69</a:t>
                      </a:r>
                    </a:p>
                  </a:txBody>
                  <a:tcPr marL="5158" marR="5158" marT="51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-54%</a:t>
                      </a:r>
                    </a:p>
                  </a:txBody>
                  <a:tcPr marL="5158" marR="5158" marT="51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3729611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Otros ingresos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4,408.23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1,079.01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3,329.22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309%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6479"/>
                  </a:ext>
                </a:extLst>
              </a:tr>
              <a:tr h="145139">
                <a:tc>
                  <a:txBody>
                    <a:bodyPr/>
                    <a:lstStyle/>
                    <a:p>
                      <a:pPr algn="l" fontAlgn="b"/>
                      <a:r>
                        <a:rPr lang="es-C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INGRESOS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68,863.44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124,947.23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-56,083.79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-45%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7076625"/>
                  </a:ext>
                </a:extLst>
              </a:tr>
              <a:tr h="143031">
                <a:tc>
                  <a:txBody>
                    <a:bodyPr/>
                    <a:lstStyle/>
                    <a:p>
                      <a:pPr algn="l" fontAlgn="b"/>
                      <a:endParaRPr lang="es-C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498674"/>
                  </a:ext>
                </a:extLst>
              </a:tr>
              <a:tr h="143031">
                <a:tc>
                  <a:txBody>
                    <a:bodyPr/>
                    <a:lstStyle/>
                    <a:p>
                      <a:pPr algn="l" fontAlgn="b"/>
                      <a:r>
                        <a:rPr lang="es-C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GASTOS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0110721"/>
                  </a:ext>
                </a:extLst>
              </a:tr>
              <a:tr h="143031">
                <a:tc>
                  <a:txBody>
                    <a:bodyPr/>
                    <a:lstStyle/>
                    <a:p>
                      <a:pPr algn="l" fontAlgn="b"/>
                      <a:endParaRPr lang="es-C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0891663"/>
                  </a:ext>
                </a:extLst>
              </a:tr>
              <a:tr h="143031">
                <a:tc>
                  <a:txBody>
                    <a:bodyPr/>
                    <a:lstStyle/>
                    <a:p>
                      <a:pPr algn="l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Gastos de Personal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4,749.36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7,396.39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-2,647.03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-36%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9822284"/>
                  </a:ext>
                </a:extLst>
              </a:tr>
              <a:tr h="143031">
                <a:tc>
                  <a:txBody>
                    <a:bodyPr/>
                    <a:lstStyle/>
                    <a:p>
                      <a:pPr algn="l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Servicios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10,745.36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18,591.48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-7,846.11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-42%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5668321"/>
                  </a:ext>
                </a:extLst>
              </a:tr>
              <a:tr h="143031">
                <a:tc>
                  <a:txBody>
                    <a:bodyPr/>
                    <a:lstStyle/>
                    <a:p>
                      <a:pPr algn="l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Materiales y suministros consumidos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34,714.61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56,092.82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-21,378.21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-38%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677297"/>
                  </a:ext>
                </a:extLst>
              </a:tr>
              <a:tr h="278669">
                <a:tc>
                  <a:txBody>
                    <a:bodyPr/>
                    <a:lstStyle/>
                    <a:p>
                      <a:pPr algn="l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Consumo de bienes distintos de inventario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476.36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507.25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-30.89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-6%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213927"/>
                  </a:ext>
                </a:extLst>
              </a:tr>
              <a:tr h="143031">
                <a:tc>
                  <a:txBody>
                    <a:bodyPr/>
                    <a:lstStyle/>
                    <a:p>
                      <a:pPr algn="l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Deterioro de cuentas por cobrar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1,187.20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1,440.46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-253.26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-18%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9832964"/>
                  </a:ext>
                </a:extLst>
              </a:tr>
              <a:tr h="143031">
                <a:tc>
                  <a:txBody>
                    <a:bodyPr/>
                    <a:lstStyle/>
                    <a:p>
                      <a:pPr algn="l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Transferencias corrientes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3,644.95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3,351.42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293.53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8612067"/>
                  </a:ext>
                </a:extLst>
              </a:tr>
              <a:tr h="143031">
                <a:tc>
                  <a:txBody>
                    <a:bodyPr/>
                    <a:lstStyle/>
                    <a:p>
                      <a:pPr algn="l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Transferencias capital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5,203.31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2,100.37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3,102.94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148%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022338"/>
                  </a:ext>
                </a:extLst>
              </a:tr>
              <a:tr h="27866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Resultados negativos por tenencia y exposición a la inflación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5,485.74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210.96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5,274.79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2500%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392171"/>
                  </a:ext>
                </a:extLst>
              </a:tr>
              <a:tr h="143031">
                <a:tc>
                  <a:txBody>
                    <a:bodyPr/>
                    <a:lstStyle/>
                    <a:p>
                      <a:pPr algn="l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Otros resultados negativos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19.81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1.08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18.72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1729%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502779"/>
                  </a:ext>
                </a:extLst>
              </a:tr>
              <a:tr h="143031">
                <a:tc>
                  <a:txBody>
                    <a:bodyPr/>
                    <a:lstStyle/>
                    <a:p>
                      <a:pPr algn="l" fontAlgn="b"/>
                      <a:endParaRPr lang="es-C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324596"/>
                  </a:ext>
                </a:extLst>
              </a:tr>
              <a:tr h="145139">
                <a:tc>
                  <a:txBody>
                    <a:bodyPr/>
                    <a:lstStyle/>
                    <a:p>
                      <a:pPr algn="l" fontAlgn="b"/>
                      <a:r>
                        <a:rPr lang="es-C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DE GASTOS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66,226.70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89,692.22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-23,465.53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-26%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281744"/>
                  </a:ext>
                </a:extLst>
              </a:tr>
              <a:tr h="145139">
                <a:tc>
                  <a:txBody>
                    <a:bodyPr/>
                    <a:lstStyle/>
                    <a:p>
                      <a:pPr algn="l" fontAlgn="b"/>
                      <a:endParaRPr lang="es-C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379970"/>
                  </a:ext>
                </a:extLst>
              </a:tr>
              <a:tr h="27866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AHORRO y/o DESARROLLO DEL PERIODO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2,636.75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35,255.01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-32,618.26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-93%</a:t>
                      </a:r>
                    </a:p>
                  </a:txBody>
                  <a:tcPr marL="5158" marR="5158" marT="5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2663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93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394254" y="2644170"/>
            <a:ext cx="94034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CR" sz="3200" b="1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CARTERA DE INVERSIONES DICIEMBRE  </a:t>
            </a:r>
          </a:p>
          <a:p>
            <a:pPr algn="ctr">
              <a:defRPr/>
            </a:pPr>
            <a:r>
              <a:rPr lang="es-CR" sz="3200" b="1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2022</a:t>
            </a: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3200" b="1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 </a:t>
            </a:r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9665F5F9-9114-E874-084F-DE922EC3D5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1206"/>
            <a:ext cx="28194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641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602601C-8546-498D-88B3-3D3FA4429280}"/>
              </a:ext>
            </a:extLst>
          </p:cNvPr>
          <p:cNvSpPr txBox="1"/>
          <p:nvPr/>
        </p:nvSpPr>
        <p:spPr>
          <a:xfrm>
            <a:off x="1570381" y="1569519"/>
            <a:ext cx="9051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PORTAFOLIO DE INVERSIONES COLONES POR PLAZO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2000" b="1" dirty="0">
                <a:solidFill>
                  <a:prstClr val="black"/>
                </a:solidFill>
                <a:latin typeface="Calibri" panose="020F0502020204030204"/>
              </a:rPr>
              <a:t>Millones de colones</a:t>
            </a:r>
            <a:endParaRPr kumimoji="0" lang="es-C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948A535-3110-40CD-9EE1-6D14D46EC8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450393"/>
              </p:ext>
            </p:extLst>
          </p:nvPr>
        </p:nvGraphicFramePr>
        <p:xfrm>
          <a:off x="4147868" y="2432680"/>
          <a:ext cx="4547558" cy="3001961"/>
        </p:xfrm>
        <a:graphic>
          <a:graphicData uri="http://schemas.openxmlformats.org/drawingml/2006/table">
            <a:tbl>
              <a:tblPr/>
              <a:tblGrid>
                <a:gridCol w="1430562">
                  <a:extLst>
                    <a:ext uri="{9D8B030D-6E8A-4147-A177-3AD203B41FA5}">
                      <a16:colId xmlns:a16="http://schemas.microsoft.com/office/drawing/2014/main" val="3251555821"/>
                    </a:ext>
                  </a:extLst>
                </a:gridCol>
                <a:gridCol w="1988829">
                  <a:extLst>
                    <a:ext uri="{9D8B030D-6E8A-4147-A177-3AD203B41FA5}">
                      <a16:colId xmlns:a16="http://schemas.microsoft.com/office/drawing/2014/main" val="431188746"/>
                    </a:ext>
                  </a:extLst>
                </a:gridCol>
                <a:gridCol w="1128167">
                  <a:extLst>
                    <a:ext uri="{9D8B030D-6E8A-4147-A177-3AD203B41FA5}">
                      <a16:colId xmlns:a16="http://schemas.microsoft.com/office/drawing/2014/main" val="127152563"/>
                    </a:ext>
                  </a:extLst>
                </a:gridCol>
              </a:tblGrid>
              <a:tr h="499767">
                <a:tc>
                  <a:txBody>
                    <a:bodyPr/>
                    <a:lstStyle/>
                    <a:p>
                      <a:pPr algn="l" fontAlgn="b"/>
                      <a:endParaRPr lang="es-C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 trimestre 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253475"/>
                  </a:ext>
                </a:extLst>
              </a:tr>
              <a:tr h="503126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Plazo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Monto invertido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Porcentaje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3256792"/>
                  </a:ext>
                </a:extLst>
              </a:tr>
              <a:tr h="499767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Corto Plazo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¢58,701.67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8534400"/>
                  </a:ext>
                </a:extLst>
              </a:tr>
              <a:tr h="499767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¢31,473.81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7726999"/>
                  </a:ext>
                </a:extLst>
              </a:tr>
              <a:tr h="499767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¢90,175.48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105471"/>
                  </a:ext>
                </a:extLst>
              </a:tr>
              <a:tr h="499767"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1708394"/>
                  </a:ext>
                </a:extLst>
              </a:tr>
            </a:tbl>
          </a:graphicData>
        </a:graphic>
      </p:graphicFrame>
      <p:pic>
        <p:nvPicPr>
          <p:cNvPr id="10242" name="Picture 2">
            <a:extLst>
              <a:ext uri="{FF2B5EF4-FFF2-40B4-BE49-F238E27FC236}">
                <a16:creationId xmlns:a16="http://schemas.microsoft.com/office/drawing/2014/main" id="{4566E97B-262F-1229-04CE-D22A8BCE8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0769"/>
            <a:ext cx="28194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9062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602601C-8546-498D-88B3-3D3FA4429280}"/>
              </a:ext>
            </a:extLst>
          </p:cNvPr>
          <p:cNvSpPr txBox="1"/>
          <p:nvPr/>
        </p:nvSpPr>
        <p:spPr>
          <a:xfrm>
            <a:off x="1563758" y="1705068"/>
            <a:ext cx="10071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PORTAFOLIO DE INVERSIONES POR  MONEDA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2400" b="1" dirty="0">
                <a:solidFill>
                  <a:prstClr val="black"/>
                </a:solidFill>
                <a:latin typeface="Calibri" panose="020F0502020204030204"/>
              </a:rPr>
              <a:t>Millones de colones</a:t>
            </a:r>
            <a:endParaRPr kumimoji="0" lang="es-CR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A5604A9B-4778-4921-80AD-701924E400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18916"/>
              </p:ext>
            </p:extLst>
          </p:nvPr>
        </p:nvGraphicFramePr>
        <p:xfrm>
          <a:off x="4901938" y="2536065"/>
          <a:ext cx="3819367" cy="2242120"/>
        </p:xfrm>
        <a:graphic>
          <a:graphicData uri="http://schemas.openxmlformats.org/drawingml/2006/table">
            <a:tbl>
              <a:tblPr/>
              <a:tblGrid>
                <a:gridCol w="1354453">
                  <a:extLst>
                    <a:ext uri="{9D8B030D-6E8A-4147-A177-3AD203B41FA5}">
                      <a16:colId xmlns:a16="http://schemas.microsoft.com/office/drawing/2014/main" val="1083289476"/>
                    </a:ext>
                  </a:extLst>
                </a:gridCol>
                <a:gridCol w="1396769">
                  <a:extLst>
                    <a:ext uri="{9D8B030D-6E8A-4147-A177-3AD203B41FA5}">
                      <a16:colId xmlns:a16="http://schemas.microsoft.com/office/drawing/2014/main" val="851813829"/>
                    </a:ext>
                  </a:extLst>
                </a:gridCol>
                <a:gridCol w="1068145">
                  <a:extLst>
                    <a:ext uri="{9D8B030D-6E8A-4147-A177-3AD203B41FA5}">
                      <a16:colId xmlns:a16="http://schemas.microsoft.com/office/drawing/2014/main" val="1595416253"/>
                    </a:ext>
                  </a:extLst>
                </a:gridCol>
              </a:tblGrid>
              <a:tr h="448424"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 trimestre 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686348"/>
                  </a:ext>
                </a:extLst>
              </a:tr>
              <a:tr h="448424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Moneda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Monto invertido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3485315"/>
                  </a:ext>
                </a:extLst>
              </a:tr>
              <a:tr h="448424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¢82,824.99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174381"/>
                  </a:ext>
                </a:extLst>
              </a:tr>
              <a:tr h="448424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Dólares*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¢7,350.49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9627062"/>
                  </a:ext>
                </a:extLst>
              </a:tr>
              <a:tr h="448424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¢90,175.48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717343"/>
                  </a:ext>
                </a:extLst>
              </a:tr>
            </a:tbl>
          </a:graphicData>
        </a:graphic>
      </p:graphicFrame>
      <p:pic>
        <p:nvPicPr>
          <p:cNvPr id="11266" name="Picture 2">
            <a:extLst>
              <a:ext uri="{FF2B5EF4-FFF2-40B4-BE49-F238E27FC236}">
                <a16:creationId xmlns:a16="http://schemas.microsoft.com/office/drawing/2014/main" id="{27D652C3-80D8-34F9-20EB-DF74A015F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965"/>
            <a:ext cx="28194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4B040D2A-A507-6618-34D3-82EA1E0B248A}"/>
              </a:ext>
            </a:extLst>
          </p:cNvPr>
          <p:cNvSpPr txBox="1"/>
          <p:nvPr/>
        </p:nvSpPr>
        <p:spPr>
          <a:xfrm>
            <a:off x="3299012" y="5033548"/>
            <a:ext cx="42059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400" dirty="0"/>
              <a:t>Colonizado $12,371,022.50 T.C.¢594.17</a:t>
            </a:r>
          </a:p>
          <a:p>
            <a:endParaRPr lang="es-CR" sz="1400" dirty="0"/>
          </a:p>
        </p:txBody>
      </p:sp>
    </p:spTree>
    <p:extLst>
      <p:ext uri="{BB962C8B-B14F-4D97-AF65-F5344CB8AC3E}">
        <p14:creationId xmlns:p14="http://schemas.microsoft.com/office/powerpoint/2010/main" val="382334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95EFC66-DEC1-96D9-6E94-1BFF9AE483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1206"/>
            <a:ext cx="28194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2F6810C5-2995-30EB-603B-2864A59504B3}"/>
              </a:ext>
            </a:extLst>
          </p:cNvPr>
          <p:cNvSpPr txBox="1"/>
          <p:nvPr/>
        </p:nvSpPr>
        <p:spPr>
          <a:xfrm>
            <a:off x="2113472" y="3105835"/>
            <a:ext cx="857465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INFORME DE EJECUCIÓN PRESUPUESTARIA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908267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95EFC66-DEC1-96D9-6E94-1BFF9AE483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1206"/>
            <a:ext cx="28194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37ED0848-3F95-19DE-9EFB-02B794EF68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144738"/>
              </p:ext>
            </p:extLst>
          </p:nvPr>
        </p:nvGraphicFramePr>
        <p:xfrm>
          <a:off x="3562711" y="1931804"/>
          <a:ext cx="7004647" cy="3337571"/>
        </p:xfrm>
        <a:graphic>
          <a:graphicData uri="http://schemas.openxmlformats.org/drawingml/2006/table">
            <a:tbl>
              <a:tblPr/>
              <a:tblGrid>
                <a:gridCol w="2803584">
                  <a:extLst>
                    <a:ext uri="{9D8B030D-6E8A-4147-A177-3AD203B41FA5}">
                      <a16:colId xmlns:a16="http://schemas.microsoft.com/office/drawing/2014/main" val="2730629183"/>
                    </a:ext>
                  </a:extLst>
                </a:gridCol>
                <a:gridCol w="1285336">
                  <a:extLst>
                    <a:ext uri="{9D8B030D-6E8A-4147-A177-3AD203B41FA5}">
                      <a16:colId xmlns:a16="http://schemas.microsoft.com/office/drawing/2014/main" val="2832688485"/>
                    </a:ext>
                  </a:extLst>
                </a:gridCol>
                <a:gridCol w="1138687">
                  <a:extLst>
                    <a:ext uri="{9D8B030D-6E8A-4147-A177-3AD203B41FA5}">
                      <a16:colId xmlns:a16="http://schemas.microsoft.com/office/drawing/2014/main" val="2401153988"/>
                    </a:ext>
                  </a:extLst>
                </a:gridCol>
                <a:gridCol w="1173191">
                  <a:extLst>
                    <a:ext uri="{9D8B030D-6E8A-4147-A177-3AD203B41FA5}">
                      <a16:colId xmlns:a16="http://schemas.microsoft.com/office/drawing/2014/main" val="3986661582"/>
                    </a:ext>
                  </a:extLst>
                </a:gridCol>
                <a:gridCol w="603849">
                  <a:extLst>
                    <a:ext uri="{9D8B030D-6E8A-4147-A177-3AD203B41FA5}">
                      <a16:colId xmlns:a16="http://schemas.microsoft.com/office/drawing/2014/main" val="1853396138"/>
                    </a:ext>
                  </a:extLst>
                </a:gridCol>
              </a:tblGrid>
              <a:tr h="2381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s-C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s-C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5107298"/>
                  </a:ext>
                </a:extLst>
              </a:tr>
              <a:tr h="499121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Devengado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s-C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09407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82970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 Remuneraciones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3,708.01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3,016.93</a:t>
                      </a:r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534921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Servicios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1,555.77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1,145.02</a:t>
                      </a:r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61471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Materiales y suministros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102.36</a:t>
                      </a:r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475647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Bienes duraderos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528.25</a:t>
                      </a:r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233864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Transferencias corrientes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75.20</a:t>
                      </a:r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79475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Transferencias de capital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33372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Cuentas especiales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1412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6,417.26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4,867.76</a:t>
                      </a:r>
                      <a:endParaRPr lang="es-C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2610182"/>
                  </a:ext>
                </a:extLst>
              </a:tr>
            </a:tbl>
          </a:graphicData>
        </a:graphic>
      </p:graphicFrame>
      <p:sp>
        <p:nvSpPr>
          <p:cNvPr id="6" name="Flecha: pentágono 5">
            <a:extLst>
              <a:ext uri="{FF2B5EF4-FFF2-40B4-BE49-F238E27FC236}">
                <a16:creationId xmlns:a16="http://schemas.microsoft.com/office/drawing/2014/main" id="{3170D02F-AABC-1595-16D3-44630D1D3AC9}"/>
              </a:ext>
            </a:extLst>
          </p:cNvPr>
          <p:cNvSpPr/>
          <p:nvPr/>
        </p:nvSpPr>
        <p:spPr>
          <a:xfrm>
            <a:off x="756959" y="2543150"/>
            <a:ext cx="2582590" cy="2461814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 dirty="0"/>
              <a:t>DISTRIBUCIÓN DE</a:t>
            </a:r>
          </a:p>
          <a:p>
            <a:pPr algn="ctr"/>
            <a:r>
              <a:rPr lang="es-CR" sz="1600" b="1" dirty="0"/>
              <a:t>EGRESOS DEL 2022 (MILLONES DE COLONES)</a:t>
            </a:r>
          </a:p>
        </p:txBody>
      </p:sp>
    </p:spTree>
    <p:extLst>
      <p:ext uri="{BB962C8B-B14F-4D97-AF65-F5344CB8AC3E}">
        <p14:creationId xmlns:p14="http://schemas.microsoft.com/office/powerpoint/2010/main" val="654460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echa: pentágono 5">
            <a:extLst>
              <a:ext uri="{FF2B5EF4-FFF2-40B4-BE49-F238E27FC236}">
                <a16:creationId xmlns:a16="http://schemas.microsoft.com/office/drawing/2014/main" id="{ADE6CF7B-43A2-4FBF-A3E8-CEAEB15B8EB2}"/>
              </a:ext>
            </a:extLst>
          </p:cNvPr>
          <p:cNvSpPr/>
          <p:nvPr/>
        </p:nvSpPr>
        <p:spPr>
          <a:xfrm>
            <a:off x="755107" y="2198093"/>
            <a:ext cx="2582590" cy="2461814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 dirty="0"/>
              <a:t>DISTRIBUCIÓN DE</a:t>
            </a:r>
          </a:p>
          <a:p>
            <a:pPr algn="ctr"/>
            <a:r>
              <a:rPr lang="es-CR" sz="1600" b="1" dirty="0"/>
              <a:t>EGRESOS DEL 2022 (MILLONES DE COLONES)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FE2D58D-73E2-4F45-AD73-81743A3C52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878831"/>
              </p:ext>
            </p:extLst>
          </p:nvPr>
        </p:nvGraphicFramePr>
        <p:xfrm>
          <a:off x="4908415" y="1821550"/>
          <a:ext cx="5163040" cy="3400731"/>
        </p:xfrm>
        <a:graphic>
          <a:graphicData uri="http://schemas.openxmlformats.org/drawingml/2006/table">
            <a:tbl>
              <a:tblPr/>
              <a:tblGrid>
                <a:gridCol w="2741052">
                  <a:extLst>
                    <a:ext uri="{9D8B030D-6E8A-4147-A177-3AD203B41FA5}">
                      <a16:colId xmlns:a16="http://schemas.microsoft.com/office/drawing/2014/main" val="2730629183"/>
                    </a:ext>
                  </a:extLst>
                </a:gridCol>
                <a:gridCol w="1087719">
                  <a:extLst>
                    <a:ext uri="{9D8B030D-6E8A-4147-A177-3AD203B41FA5}">
                      <a16:colId xmlns:a16="http://schemas.microsoft.com/office/drawing/2014/main" val="2832688485"/>
                    </a:ext>
                  </a:extLst>
                </a:gridCol>
                <a:gridCol w="1087719">
                  <a:extLst>
                    <a:ext uri="{9D8B030D-6E8A-4147-A177-3AD203B41FA5}">
                      <a16:colId xmlns:a16="http://schemas.microsoft.com/office/drawing/2014/main" val="2401153988"/>
                    </a:ext>
                  </a:extLst>
                </a:gridCol>
                <a:gridCol w="246550">
                  <a:extLst>
                    <a:ext uri="{9D8B030D-6E8A-4147-A177-3AD203B41FA5}">
                      <a16:colId xmlns:a16="http://schemas.microsoft.com/office/drawing/2014/main" val="1853396138"/>
                    </a:ext>
                  </a:extLst>
                </a:gridCol>
              </a:tblGrid>
              <a:tr h="495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s-C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5107298"/>
                  </a:ext>
                </a:extLst>
              </a:tr>
              <a:tr h="476250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Egresos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09407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82970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 Remuneraciones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3,016.93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534921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Servicios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1,257.01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614715"/>
                  </a:ext>
                </a:extLst>
              </a:tr>
              <a:tr h="287961">
                <a:tc>
                  <a:txBody>
                    <a:bodyPr/>
                    <a:lstStyle/>
                    <a:p>
                      <a:pPr algn="l" fontAlgn="b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Materiales y suministros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475647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Bienes duraderos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648.57</a:t>
                      </a:r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233864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Transferencias corrientes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79475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Transferencias de capital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33372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Cuentas especiales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1412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5,135.34</a:t>
                      </a:r>
                      <a:endParaRPr lang="es-C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2610182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695EFC66-DEC1-96D9-6E94-1BFF9AE483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1206"/>
            <a:ext cx="28194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523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echa: pentágono 4">
            <a:extLst>
              <a:ext uri="{FF2B5EF4-FFF2-40B4-BE49-F238E27FC236}">
                <a16:creationId xmlns:a16="http://schemas.microsoft.com/office/drawing/2014/main" id="{169E41C8-05EA-4C70-9224-B83045B2A54E}"/>
              </a:ext>
            </a:extLst>
          </p:cNvPr>
          <p:cNvSpPr/>
          <p:nvPr/>
        </p:nvSpPr>
        <p:spPr>
          <a:xfrm>
            <a:off x="285644" y="2228307"/>
            <a:ext cx="2081038" cy="2885090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 dirty="0"/>
              <a:t>EJECUCIÓN POR PROGRAMA ( MILLONES DE COLONES)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EE2D016-5AE9-453F-8FED-B4A6F78508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887642"/>
              </p:ext>
            </p:extLst>
          </p:nvPr>
        </p:nvGraphicFramePr>
        <p:xfrm>
          <a:off x="4590945" y="2228307"/>
          <a:ext cx="4527069" cy="2611227"/>
        </p:xfrm>
        <a:graphic>
          <a:graphicData uri="http://schemas.openxmlformats.org/drawingml/2006/table">
            <a:tbl>
              <a:tblPr/>
              <a:tblGrid>
                <a:gridCol w="1455863">
                  <a:extLst>
                    <a:ext uri="{9D8B030D-6E8A-4147-A177-3AD203B41FA5}">
                      <a16:colId xmlns:a16="http://schemas.microsoft.com/office/drawing/2014/main" val="551679213"/>
                    </a:ext>
                  </a:extLst>
                </a:gridCol>
                <a:gridCol w="848076">
                  <a:extLst>
                    <a:ext uri="{9D8B030D-6E8A-4147-A177-3AD203B41FA5}">
                      <a16:colId xmlns:a16="http://schemas.microsoft.com/office/drawing/2014/main" val="1403508511"/>
                    </a:ext>
                  </a:extLst>
                </a:gridCol>
                <a:gridCol w="1291585">
                  <a:extLst>
                    <a:ext uri="{9D8B030D-6E8A-4147-A177-3AD203B41FA5}">
                      <a16:colId xmlns:a16="http://schemas.microsoft.com/office/drawing/2014/main" val="3221290408"/>
                    </a:ext>
                  </a:extLst>
                </a:gridCol>
                <a:gridCol w="852170">
                  <a:extLst>
                    <a:ext uri="{9D8B030D-6E8A-4147-A177-3AD203B41FA5}">
                      <a16:colId xmlns:a16="http://schemas.microsoft.com/office/drawing/2014/main" val="2339269917"/>
                    </a:ext>
                  </a:extLst>
                </a:gridCol>
                <a:gridCol w="34925">
                  <a:extLst>
                    <a:ext uri="{9D8B030D-6E8A-4147-A177-3AD203B41FA5}">
                      <a16:colId xmlns:a16="http://schemas.microsoft.com/office/drawing/2014/main" val="2200988656"/>
                    </a:ext>
                  </a:extLst>
                </a:gridCol>
                <a:gridCol w="44450">
                  <a:extLst>
                    <a:ext uri="{9D8B030D-6E8A-4147-A177-3AD203B41FA5}">
                      <a16:colId xmlns:a16="http://schemas.microsoft.com/office/drawing/2014/main" val="3375022608"/>
                    </a:ext>
                  </a:extLst>
                </a:gridCol>
              </a:tblGrid>
              <a:tr h="296801">
                <a:tc>
                  <a:txBody>
                    <a:bodyPr/>
                    <a:lstStyle/>
                    <a:p>
                      <a:pPr algn="l" fontAlgn="b"/>
                      <a:endParaRPr lang="es-C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s-C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007337"/>
                  </a:ext>
                </a:extLst>
              </a:tr>
              <a:tr h="41536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 aprobado 2022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5712644"/>
                  </a:ext>
                </a:extLst>
              </a:tr>
              <a:tr h="778809">
                <a:tc>
                  <a:txBody>
                    <a:bodyPr/>
                    <a:lstStyle/>
                    <a:p>
                      <a:pPr algn="l" fontAlgn="b"/>
                      <a:r>
                        <a:rPr lang="es-C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Gestión Administrativa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3,300.47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2,654.12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7924919"/>
                  </a:ext>
                </a:extLst>
              </a:tr>
              <a:tr h="778809">
                <a:tc>
                  <a:txBody>
                    <a:bodyPr/>
                    <a:lstStyle/>
                    <a:p>
                      <a:pPr algn="l" fontAlgn="b"/>
                      <a:r>
                        <a:rPr lang="es-C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Gestión del Riesgo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3,116.79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2,481.23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6467757"/>
                  </a:ext>
                </a:extLst>
              </a:tr>
              <a:tr h="259603">
                <a:tc>
                  <a:txBody>
                    <a:bodyPr/>
                    <a:lstStyle/>
                    <a:p>
                      <a:pPr algn="l" fontAlgn="b"/>
                      <a:r>
                        <a:rPr lang="es-C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6,417.26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5,135.34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40666"/>
                  </a:ext>
                </a:extLst>
              </a:tr>
            </a:tbl>
          </a:graphicData>
        </a:graphic>
      </p:graphicFrame>
      <p:pic>
        <p:nvPicPr>
          <p:cNvPr id="3074" name="Picture 2">
            <a:extLst>
              <a:ext uri="{FF2B5EF4-FFF2-40B4-BE49-F238E27FC236}">
                <a16:creationId xmlns:a16="http://schemas.microsoft.com/office/drawing/2014/main" id="{15928769-25E6-9548-27DD-24A7D9B77F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1591"/>
            <a:ext cx="28194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599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echa: pentágono 3">
            <a:extLst>
              <a:ext uri="{FF2B5EF4-FFF2-40B4-BE49-F238E27FC236}">
                <a16:creationId xmlns:a16="http://schemas.microsoft.com/office/drawing/2014/main" id="{694F89AB-F1A5-4115-8CAC-8191BD8D203F}"/>
              </a:ext>
            </a:extLst>
          </p:cNvPr>
          <p:cNvSpPr/>
          <p:nvPr/>
        </p:nvSpPr>
        <p:spPr>
          <a:xfrm>
            <a:off x="341244" y="2296561"/>
            <a:ext cx="2478156" cy="3008456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 dirty="0"/>
              <a:t>EJECUCIÓN POR UNIDAD DEL PROGRMA DE GESTIÓN ADMINISTRATIVA DEL 2022 (MILLONES DE COLONES)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C66FA97-D064-1A78-0AD9-58D53E2FA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086"/>
            <a:ext cx="28194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FFD44E1-B24B-7473-7293-C3EA618FB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039780"/>
              </p:ext>
            </p:extLst>
          </p:nvPr>
        </p:nvGraphicFramePr>
        <p:xfrm>
          <a:off x="3473449" y="1390561"/>
          <a:ext cx="6619458" cy="4665175"/>
        </p:xfrm>
        <a:graphic>
          <a:graphicData uri="http://schemas.openxmlformats.org/drawingml/2006/table">
            <a:tbl>
              <a:tblPr/>
              <a:tblGrid>
                <a:gridCol w="3425790">
                  <a:extLst>
                    <a:ext uri="{9D8B030D-6E8A-4147-A177-3AD203B41FA5}">
                      <a16:colId xmlns:a16="http://schemas.microsoft.com/office/drawing/2014/main" val="1292243715"/>
                    </a:ext>
                  </a:extLst>
                </a:gridCol>
                <a:gridCol w="180094">
                  <a:extLst>
                    <a:ext uri="{9D8B030D-6E8A-4147-A177-3AD203B41FA5}">
                      <a16:colId xmlns:a16="http://schemas.microsoft.com/office/drawing/2014/main" val="318150265"/>
                    </a:ext>
                  </a:extLst>
                </a:gridCol>
                <a:gridCol w="1152602">
                  <a:extLst>
                    <a:ext uri="{9D8B030D-6E8A-4147-A177-3AD203B41FA5}">
                      <a16:colId xmlns:a16="http://schemas.microsoft.com/office/drawing/2014/main" val="2530973393"/>
                    </a:ext>
                  </a:extLst>
                </a:gridCol>
                <a:gridCol w="960502">
                  <a:extLst>
                    <a:ext uri="{9D8B030D-6E8A-4147-A177-3AD203B41FA5}">
                      <a16:colId xmlns:a16="http://schemas.microsoft.com/office/drawing/2014/main" val="2240574946"/>
                    </a:ext>
                  </a:extLst>
                </a:gridCol>
                <a:gridCol w="900470">
                  <a:extLst>
                    <a:ext uri="{9D8B030D-6E8A-4147-A177-3AD203B41FA5}">
                      <a16:colId xmlns:a16="http://schemas.microsoft.com/office/drawing/2014/main" val="2710503264"/>
                    </a:ext>
                  </a:extLst>
                </a:gridCol>
              </a:tblGrid>
              <a:tr h="244891"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Unidad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s-CR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911054"/>
                  </a:ext>
                </a:extLst>
              </a:tr>
              <a:tr h="502028"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 dirty="0">
                          <a:effectLst/>
                          <a:latin typeface="Arial" panose="020B0604020202020204" pitchFamily="34" charset="0"/>
                        </a:rPr>
                        <a:t>Presupuesto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Ejecutado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% 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9264168"/>
                  </a:ext>
                </a:extLst>
              </a:tr>
              <a:tr h="244891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Presidencia-Junta Directiva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2.83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1.81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2301621"/>
                  </a:ext>
                </a:extLst>
              </a:tr>
              <a:tr h="244891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Auditoria Interna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 dirty="0">
                          <a:effectLst/>
                          <a:latin typeface="Arial" panose="020B0604020202020204" pitchFamily="34" charset="0"/>
                        </a:rPr>
                        <a:t>334.06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234.05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92777"/>
                  </a:ext>
                </a:extLst>
              </a:tr>
              <a:tr h="244891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Comunicación Institucional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5.00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3.14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0572511"/>
                  </a:ext>
                </a:extLst>
              </a:tr>
              <a:tr h="244891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Cooperación y Relaciones Internacionales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794833"/>
                  </a:ext>
                </a:extLst>
              </a:tr>
              <a:tr h="244891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Dirección Ejecutiva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1.68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1.34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572344"/>
                  </a:ext>
                </a:extLst>
              </a:tr>
              <a:tr h="244891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Asesoría Legal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4.65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2.36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347503"/>
                  </a:ext>
                </a:extLst>
              </a:tr>
              <a:tr h="244891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Tecnologías de Información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169.71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148.51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4668844"/>
                  </a:ext>
                </a:extLst>
              </a:tr>
              <a:tr h="244891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Dirección de Gestión Adm.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7.64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7.08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636602"/>
                  </a:ext>
                </a:extLst>
              </a:tr>
              <a:tr h="244891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Proveeduría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9.32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0.66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728970"/>
                  </a:ext>
                </a:extLst>
              </a:tr>
              <a:tr h="244891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Servicios Generales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393.19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297.83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694751"/>
                  </a:ext>
                </a:extLst>
              </a:tr>
              <a:tr h="244891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Recursos Financieros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2.80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2.20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79%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4006"/>
                  </a:ext>
                </a:extLst>
              </a:tr>
              <a:tr h="244891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Desarrollo Humano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29.44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28.19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96%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6604590"/>
                  </a:ext>
                </a:extLst>
              </a:tr>
              <a:tr h="24489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Gestión de Procesos de Reconstrucción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11.00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6.65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701912"/>
                  </a:ext>
                </a:extLst>
              </a:tr>
              <a:tr h="2448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Remuneraciones de Gestión Administrativa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2,329.14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1,920.29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82%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4565814"/>
                  </a:ext>
                </a:extLst>
              </a:tr>
              <a:tr h="244891"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R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3493175"/>
                  </a:ext>
                </a:extLst>
              </a:tr>
              <a:tr h="244891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3,300.46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2,654.11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 dirty="0"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8153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520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echa: pentágono 5">
            <a:extLst>
              <a:ext uri="{FF2B5EF4-FFF2-40B4-BE49-F238E27FC236}">
                <a16:creationId xmlns:a16="http://schemas.microsoft.com/office/drawing/2014/main" id="{70E2E562-359F-4F50-AB5B-AFFA8ADD2279}"/>
              </a:ext>
            </a:extLst>
          </p:cNvPr>
          <p:cNvSpPr/>
          <p:nvPr/>
        </p:nvSpPr>
        <p:spPr>
          <a:xfrm>
            <a:off x="184025" y="2758810"/>
            <a:ext cx="2643505" cy="2461814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 dirty="0"/>
              <a:t>EJECUCIÓN POR UNIDAD DEL PROGRAMA DE GESTIÓN DEL RIESGO DEL 2022 (MILLONES DE COLONES)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D709CBE4-0CAF-582D-310C-E36A8B6FD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78" y="291591"/>
            <a:ext cx="28194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03521BA-FF30-D730-8FBF-2F3903812D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454507"/>
              </p:ext>
            </p:extLst>
          </p:nvPr>
        </p:nvGraphicFramePr>
        <p:xfrm>
          <a:off x="4649638" y="1621766"/>
          <a:ext cx="5287990" cy="4615136"/>
        </p:xfrm>
        <a:graphic>
          <a:graphicData uri="http://schemas.openxmlformats.org/drawingml/2006/table">
            <a:tbl>
              <a:tblPr/>
              <a:tblGrid>
                <a:gridCol w="2736713">
                  <a:extLst>
                    <a:ext uri="{9D8B030D-6E8A-4147-A177-3AD203B41FA5}">
                      <a16:colId xmlns:a16="http://schemas.microsoft.com/office/drawing/2014/main" val="3344300229"/>
                    </a:ext>
                  </a:extLst>
                </a:gridCol>
                <a:gridCol w="143868">
                  <a:extLst>
                    <a:ext uri="{9D8B030D-6E8A-4147-A177-3AD203B41FA5}">
                      <a16:colId xmlns:a16="http://schemas.microsoft.com/office/drawing/2014/main" val="3046138179"/>
                    </a:ext>
                  </a:extLst>
                </a:gridCol>
                <a:gridCol w="920762">
                  <a:extLst>
                    <a:ext uri="{9D8B030D-6E8A-4147-A177-3AD203B41FA5}">
                      <a16:colId xmlns:a16="http://schemas.microsoft.com/office/drawing/2014/main" val="3235119834"/>
                    </a:ext>
                  </a:extLst>
                </a:gridCol>
                <a:gridCol w="767302">
                  <a:extLst>
                    <a:ext uri="{9D8B030D-6E8A-4147-A177-3AD203B41FA5}">
                      <a16:colId xmlns:a16="http://schemas.microsoft.com/office/drawing/2014/main" val="870384828"/>
                    </a:ext>
                  </a:extLst>
                </a:gridCol>
                <a:gridCol w="719345">
                  <a:extLst>
                    <a:ext uri="{9D8B030D-6E8A-4147-A177-3AD203B41FA5}">
                      <a16:colId xmlns:a16="http://schemas.microsoft.com/office/drawing/2014/main" val="176719860"/>
                    </a:ext>
                  </a:extLst>
                </a:gridCol>
              </a:tblGrid>
              <a:tr h="334188"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Unidad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IV Trimestre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809835"/>
                  </a:ext>
                </a:extLst>
              </a:tr>
              <a:tr h="604880"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Presupuesto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Ejecutado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% 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2272264"/>
                  </a:ext>
                </a:extLst>
              </a:tr>
              <a:tr h="334188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Remuneraciones de Gestión de Riesgo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1,180.49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930.05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79%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3169538"/>
                  </a:ext>
                </a:extLst>
              </a:tr>
              <a:tr h="334188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Dirección de Gestión de Riesgo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39.96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39.19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0466789"/>
                  </a:ext>
                </a:extLst>
              </a:tr>
              <a:tr h="334188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Normalización y Asesoría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38.00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36.60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96%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8659861"/>
                  </a:ext>
                </a:extLst>
              </a:tr>
              <a:tr h="334188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Investigación y Análisis del Riesgo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76.20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52.87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4864778"/>
                  </a:ext>
                </a:extLst>
              </a:tr>
              <a:tr h="334188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Planificación del SNGR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27.39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11.98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627129"/>
                  </a:ext>
                </a:extLst>
              </a:tr>
              <a:tr h="334188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Gestión de Operaciones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572.07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497.13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87%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8355676"/>
                  </a:ext>
                </a:extLst>
              </a:tr>
              <a:tr h="334188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Comunicación Institucional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35.00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5266128"/>
                  </a:ext>
                </a:extLst>
              </a:tr>
              <a:tr h="334188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Tecnologías de Información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352.22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296.40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84%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528057"/>
                  </a:ext>
                </a:extLst>
              </a:tr>
              <a:tr h="334188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Servicios Generales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795.45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effectLst/>
                          <a:latin typeface="Arial" panose="020B0604020202020204" pitchFamily="34" charset="0"/>
                        </a:rPr>
                        <a:t>617.00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5271186"/>
                  </a:ext>
                </a:extLst>
              </a:tr>
              <a:tr h="334188"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R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931152"/>
                  </a:ext>
                </a:extLst>
              </a:tr>
              <a:tr h="334188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3,116.78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1" i="0" u="none" strike="noStrike">
                          <a:effectLst/>
                          <a:latin typeface="Arial" panose="020B0604020202020204" pitchFamily="34" charset="0"/>
                        </a:rPr>
                        <a:t>2,481.22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 dirty="0"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0835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156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EB64BD17-40F1-4977-A58C-9B8D668DB866}"/>
              </a:ext>
            </a:extLst>
          </p:cNvPr>
          <p:cNvSpPr txBox="1"/>
          <p:nvPr/>
        </p:nvSpPr>
        <p:spPr>
          <a:xfrm>
            <a:off x="3048000" y="3109148"/>
            <a:ext cx="6096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CR" sz="3200" b="1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ESTADOS FINANCIEROS </a:t>
            </a:r>
          </a:p>
          <a:p>
            <a:pPr algn="ctr">
              <a:defRPr/>
            </a:pPr>
            <a:r>
              <a:rPr lang="es-CR" sz="3200" b="1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AL 31 DE DICIEMBRE DEL 2022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B031789A-B015-4873-327A-8A2D9D4EB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9833"/>
            <a:ext cx="28194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186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A694E2DA-A9B0-DEAF-A784-535E109818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7090"/>
            <a:ext cx="28194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B9BD865-9526-E68C-011D-41305AAF2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378737"/>
              </p:ext>
            </p:extLst>
          </p:nvPr>
        </p:nvGraphicFramePr>
        <p:xfrm>
          <a:off x="1690777" y="1293962"/>
          <a:ext cx="8686801" cy="4882997"/>
        </p:xfrm>
        <a:graphic>
          <a:graphicData uri="http://schemas.openxmlformats.org/drawingml/2006/table">
            <a:tbl>
              <a:tblPr/>
              <a:tblGrid>
                <a:gridCol w="3246347">
                  <a:extLst>
                    <a:ext uri="{9D8B030D-6E8A-4147-A177-3AD203B41FA5}">
                      <a16:colId xmlns:a16="http://schemas.microsoft.com/office/drawing/2014/main" val="971239914"/>
                    </a:ext>
                  </a:extLst>
                </a:gridCol>
                <a:gridCol w="1453885">
                  <a:extLst>
                    <a:ext uri="{9D8B030D-6E8A-4147-A177-3AD203B41FA5}">
                      <a16:colId xmlns:a16="http://schemas.microsoft.com/office/drawing/2014/main" val="1149646788"/>
                    </a:ext>
                  </a:extLst>
                </a:gridCol>
                <a:gridCol w="1623174">
                  <a:extLst>
                    <a:ext uri="{9D8B030D-6E8A-4147-A177-3AD203B41FA5}">
                      <a16:colId xmlns:a16="http://schemas.microsoft.com/office/drawing/2014/main" val="1541986519"/>
                    </a:ext>
                  </a:extLst>
                </a:gridCol>
                <a:gridCol w="1407415">
                  <a:extLst>
                    <a:ext uri="{9D8B030D-6E8A-4147-A177-3AD203B41FA5}">
                      <a16:colId xmlns:a16="http://schemas.microsoft.com/office/drawing/2014/main" val="3852637763"/>
                    </a:ext>
                  </a:extLst>
                </a:gridCol>
                <a:gridCol w="955980">
                  <a:extLst>
                    <a:ext uri="{9D8B030D-6E8A-4147-A177-3AD203B41FA5}">
                      <a16:colId xmlns:a16="http://schemas.microsoft.com/office/drawing/2014/main" val="3026167471"/>
                    </a:ext>
                  </a:extLst>
                </a:gridCol>
              </a:tblGrid>
              <a:tr h="18841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Comisión Nacional de Prevención de Riesgos y Atención de Emergencias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069729"/>
                  </a:ext>
                </a:extLst>
              </a:tr>
              <a:tr h="18841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Estado de Situación Financiera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581467"/>
                  </a:ext>
                </a:extLst>
              </a:tr>
              <a:tr h="18841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 31 de diciembre del 2022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526336"/>
                  </a:ext>
                </a:extLst>
              </a:tr>
              <a:tr h="18841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(Millones de colones)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806831"/>
                  </a:ext>
                </a:extLst>
              </a:tr>
              <a:tr h="376824"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Variación Absoluta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Variación %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504089"/>
                  </a:ext>
                </a:extLst>
              </a:tr>
              <a:tr h="188411">
                <a:tc>
                  <a:txBody>
                    <a:bodyPr/>
                    <a:lstStyle/>
                    <a:p>
                      <a:pPr algn="l" fontAlgn="b"/>
                      <a:r>
                        <a:rPr lang="es-CR" sz="10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ACTIVOS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7920614"/>
                  </a:ext>
                </a:extLst>
              </a:tr>
              <a:tr h="188411">
                <a:tc>
                  <a:txBody>
                    <a:bodyPr/>
                    <a:lstStyle/>
                    <a:p>
                      <a:pPr algn="l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Activo Corriente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270585"/>
                  </a:ext>
                </a:extLst>
              </a:tr>
              <a:tr h="188411">
                <a:tc>
                  <a:txBody>
                    <a:bodyPr/>
                    <a:lstStyle/>
                    <a:p>
                      <a:pPr algn="l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Efectivo y equivalentes de efectivo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79,903.91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78,475.51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1,428.40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851259"/>
                  </a:ext>
                </a:extLst>
              </a:tr>
              <a:tr h="251216">
                <a:tc>
                  <a:txBody>
                    <a:bodyPr/>
                    <a:lstStyle/>
                    <a:p>
                      <a:pPr algn="l" fontAlgn="b"/>
                      <a:r>
                        <a:rPr lang="es-C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Inversiones a corto plazo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59,862.74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47,033.93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12,828.81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687640"/>
                  </a:ext>
                </a:extLst>
              </a:tr>
              <a:tr h="23551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Cuentas por cobrar a corto plazo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3,775.00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8,821.78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-5,046.78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-57%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3884368"/>
                  </a:ext>
                </a:extLst>
              </a:tr>
              <a:tr h="314020">
                <a:tc>
                  <a:txBody>
                    <a:bodyPr/>
                    <a:lstStyle/>
                    <a:p>
                      <a:pPr algn="l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Inventarios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10,963.88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9,413.02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1,550.86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300173"/>
                  </a:ext>
                </a:extLst>
              </a:tr>
              <a:tr h="18841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Otros activos a Corto Plazo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86.31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60.21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26.10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509870"/>
                  </a:ext>
                </a:extLst>
              </a:tr>
              <a:tr h="251216">
                <a:tc>
                  <a:txBody>
                    <a:bodyPr/>
                    <a:lstStyle/>
                    <a:p>
                      <a:pPr algn="l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activo corriente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154,591.85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143,804.45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10,787.39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809375"/>
                  </a:ext>
                </a:extLst>
              </a:tr>
              <a:tr h="196262"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5278327"/>
                  </a:ext>
                </a:extLst>
              </a:tr>
              <a:tr h="188411"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377226"/>
                  </a:ext>
                </a:extLst>
              </a:tr>
              <a:tr h="188411">
                <a:tc>
                  <a:txBody>
                    <a:bodyPr/>
                    <a:lstStyle/>
                    <a:p>
                      <a:pPr algn="l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Activo no Corriente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595849"/>
                  </a:ext>
                </a:extLst>
              </a:tr>
              <a:tr h="219813">
                <a:tc>
                  <a:txBody>
                    <a:bodyPr/>
                    <a:lstStyle/>
                    <a:p>
                      <a:pPr algn="l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Inversiones a largo plazo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31,473.81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41,824.99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-10,351.18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-25%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423337"/>
                  </a:ext>
                </a:extLst>
              </a:tr>
              <a:tr h="23551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Cuentas a cobrar a largo plazo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8.41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8.41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.00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10469"/>
                  </a:ext>
                </a:extLst>
              </a:tr>
              <a:tr h="243365">
                <a:tc>
                  <a:txBody>
                    <a:bodyPr/>
                    <a:lstStyle/>
                    <a:p>
                      <a:pPr algn="l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Bienes no concesionados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5,142.99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4,530.20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612.80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2806578"/>
                  </a:ext>
                </a:extLst>
              </a:tr>
              <a:tr h="243365">
                <a:tc>
                  <a:txBody>
                    <a:bodyPr/>
                    <a:lstStyle/>
                    <a:p>
                      <a:pPr algn="l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activo no corriente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36,625.22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46,363.60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-9,738.38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-21%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453119"/>
                  </a:ext>
                </a:extLst>
              </a:tr>
              <a:tr h="243365">
                <a:tc>
                  <a:txBody>
                    <a:bodyPr/>
                    <a:lstStyle/>
                    <a:p>
                      <a:pPr algn="l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ACTIVOS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191,217.06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190,168.05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1,049.01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8635319"/>
                  </a:ext>
                </a:extLst>
              </a:tr>
              <a:tr h="188411"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96" marR="6996" marT="6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130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1150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tinatario xmlns="875d76bc-7aeb-436b-889b-d35493aa51cf" xsi:nil="true"/>
    <Recibido xmlns="875d76bc-7aeb-436b-889b-d35493aa51cf" xsi:nil="true"/>
    <Estado xmlns="875d76bc-7aeb-436b-889b-d35493aa51cf">Pendiente</Estado>
    <Asunto xmlns="875d76bc-7aeb-436b-889b-d35493aa51cf">Presentación Diciembre 2022</Asunto>
    <Tipo_x0020_de_x0020_Informe xmlns="875d76bc-7aeb-436b-889b-d35493aa51c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32AA7D14D6CFC43AFC242EA407FA27D" ma:contentTypeVersion="11" ma:contentTypeDescription="Crear nuevo documento." ma:contentTypeScope="" ma:versionID="60fb5368567e6c7f8629203bf86de4ba">
  <xsd:schema xmlns:xsd="http://www.w3.org/2001/XMLSchema" xmlns:xs="http://www.w3.org/2001/XMLSchema" xmlns:p="http://schemas.microsoft.com/office/2006/metadata/properties" xmlns:ns2="875d76bc-7aeb-436b-889b-d35493aa51cf" xmlns:ns3="dbb9e94c-2a44-4557-8076-c13b38405f67" targetNamespace="http://schemas.microsoft.com/office/2006/metadata/properties" ma:root="true" ma:fieldsID="2b9575d9a794573c8cf28ad6ef908392" ns2:_="" ns3:_="">
    <xsd:import namespace="875d76bc-7aeb-436b-889b-d35493aa51cf"/>
    <xsd:import namespace="dbb9e94c-2a44-4557-8076-c13b38405f67"/>
    <xsd:element name="properties">
      <xsd:complexType>
        <xsd:sequence>
          <xsd:element name="documentManagement">
            <xsd:complexType>
              <xsd:all>
                <xsd:element ref="ns2:Tipo_x0020_de_x0020_Informe" minOccurs="0"/>
                <xsd:element ref="ns2:Asunto"/>
                <xsd:element ref="ns2:Destinatario" minOccurs="0"/>
                <xsd:element ref="ns2:Estado" minOccurs="0"/>
                <xsd:element ref="ns2:Recibido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5d76bc-7aeb-436b-889b-d35493aa51cf" elementFormDefault="qualified">
    <xsd:import namespace="http://schemas.microsoft.com/office/2006/documentManagement/types"/>
    <xsd:import namespace="http://schemas.microsoft.com/office/infopath/2007/PartnerControls"/>
    <xsd:element name="Tipo_x0020_de_x0020_Informe" ma:index="8" nillable="true" ma:displayName="Tipo de Informe" ma:description="Tipo de informe" ma:format="Dropdown" ma:internalName="Tipo_x0020_de_x0020_Informe" ma:readOnly="false">
      <xsd:simpleType>
        <xsd:restriction base="dms:Choice">
          <xsd:enumeration value="Opción 1"/>
          <xsd:enumeration value="Opción 2"/>
        </xsd:restriction>
      </xsd:simpleType>
    </xsd:element>
    <xsd:element name="Asunto" ma:index="9" ma:displayName="Asunto" ma:description="Breve descripción del Informe" ma:internalName="Asunto" ma:readOnly="false">
      <xsd:simpleType>
        <xsd:restriction base="dms:Text">
          <xsd:maxLength value="255"/>
        </xsd:restriction>
      </xsd:simpleType>
    </xsd:element>
    <xsd:element name="Destinatario" ma:index="10" nillable="true" ma:displayName="Destinatario" ma:description="Persona a quien va dirigido el documento" ma:internalName="Destinatario" ma:readOnly="false">
      <xsd:simpleType>
        <xsd:restriction base="dms:Text">
          <xsd:maxLength value="255"/>
        </xsd:restriction>
      </xsd:simpleType>
    </xsd:element>
    <xsd:element name="Estado" ma:index="11" nillable="true" ma:displayName="Estado" ma:default="Pendiente" ma:description="Estado del documento" ma:format="Dropdown" ma:internalName="Estado" ma:readOnly="false">
      <xsd:simpleType>
        <xsd:restriction base="dms:Choice">
          <xsd:enumeration value="Pendiente"/>
          <xsd:enumeration value="Resuelto"/>
          <xsd:enumeration value="Archivo"/>
        </xsd:restriction>
      </xsd:simpleType>
    </xsd:element>
    <xsd:element name="Recibido" ma:index="12" nillable="true" ma:displayName="Recibido" ma:description="Hipervínculo al documento con el sello y la firma de recibido." ma:list="{902aab0f-b25d-4486-b342-5ed42865ca3e}" ma:internalName="Recibido" ma:readOnly="false" ma:showField="Title">
      <xsd:simpleType>
        <xsd:restriction base="dms:Lookup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b9e94c-2a44-4557-8076-c13b38405f6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list="UserInfo" ma:SearchPeopleOnly="false" ma:internalName="SharedWithUsers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A81B84-A900-44E0-8F3C-EB0B6D1EAC9A}">
  <ds:schemaRefs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875d76bc-7aeb-436b-889b-d35493aa51cf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5BF11FC-711E-4044-9555-8377191496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5d76bc-7aeb-436b-889b-d35493aa51cf"/>
    <ds:schemaRef ds:uri="dbb9e94c-2a44-4557-8076-c13b38405f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685C917-C3ED-4531-A915-FED9055F67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2481</TotalTime>
  <Words>988</Words>
  <Application>Microsoft Office PowerPoint</Application>
  <PresentationFormat>Panorámica</PresentationFormat>
  <Paragraphs>459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 Diciembre 2022</dc:title>
  <dc:creator>Juan José Monge Quintanilla</dc:creator>
  <cp:lastModifiedBy>Ingrid Cruz Bermúdez</cp:lastModifiedBy>
  <cp:revision>86</cp:revision>
  <cp:lastPrinted>2021-07-29T14:24:37Z</cp:lastPrinted>
  <dcterms:created xsi:type="dcterms:W3CDTF">2020-10-20T02:09:43Z</dcterms:created>
  <dcterms:modified xsi:type="dcterms:W3CDTF">2023-10-18T19:52:08Z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0x010100932AA7D14D6CFC43AFC242EA407FA27D</vt:lpwstr>
  </property>
  <property fmtid="{D5CDD505-2E9C-101B-9397-08002B2CF9AE}" pid="3" name="Order">
    <vt:r8>24900</vt:r8>
  </property>
  <property fmtid="{D5CDD505-2E9C-101B-9397-08002B2CF9AE}" pid="4" name="Título">
    <vt:lpwstr>Presentación I trimestre 2021</vt:lpwstr>
  </property>
</Properties>
</file>